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embeddedFontLst>
    <p:embeddedFont>
      <p:font typeface="Arial Black" pitchFamily="34" charset="0"/>
      <p:bold r:id="rId24"/>
    </p:embeddedFont>
    <p:embeddedFont>
      <p:font typeface="Raleway" charset="-52"/>
      <p:regular r:id="rId25"/>
      <p:bold r:id="rId26"/>
      <p:italic r:id="rId27"/>
      <p:boldItalic r:id="rId28"/>
    </p:embeddedFont>
    <p:embeddedFont>
      <p:font typeface="Nunito" charset="-52"/>
      <p:regular r:id="rId29"/>
      <p:bold r:id="rId30"/>
      <p:italic r:id="rId31"/>
      <p:boldItalic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Lato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F666B184-8C50-4FD2-B84D-EB82095FFDC1}">
  <a:tblStyle styleId="{F666B184-8C50-4FD2-B84D-EB82095FFD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c9343c3c05_0_9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c9343c3c05_0_9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c9343c3c05_0_9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c9343c3c05_0_9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c9343c3c05_0_9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c9343c3c05_0_9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c9343c3c05_0_9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c9343c3c05_0_9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c9343c3c05_0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c9343c3c05_0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c9343c3c05_0_10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c9343c3c05_0_10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c9343c3c05_0_10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c9343c3c05_0_10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c9343c3c05_0_10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c9343c3c05_0_10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c9343c3c05_0_10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c9343c3c05_0_10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c9343c3c05_0_10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c9343c3c05_0_10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c9343c3c05_0_9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c9343c3c05_0_9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c9343c3c05_0_10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c9343c3c05_0_10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c9343c3c05_0_10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c9343c3c05_0_10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c9343c3c05_0_9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c9343c3c05_0_9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c9343c3c05_0_9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c9343c3c05_0_9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c9343c3c05_0_9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c9343c3c05_0_9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c9343c3c05_0_9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c9343c3c05_0_9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c9343c3c05_0_9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c9343c3c05_0_9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c9343c3c05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c9343c3c05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c9343c3c05_0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c9343c3c05_0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7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7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0"/>
          <p:cNvSpPr txBox="1">
            <a:spLocks noGrp="1"/>
          </p:cNvSpPr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08" name="Google Shape;108;p10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>
            <a:spLocks noGrp="1"/>
          </p:cNvSpPr>
          <p:nvPr>
            <p:ph type="ctrTitle"/>
          </p:nvPr>
        </p:nvSpPr>
        <p:spPr>
          <a:xfrm>
            <a:off x="424069" y="1544105"/>
            <a:ext cx="8084661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180" dirty="0">
                <a:latin typeface="Arial Black" panose="020B0A04020102020204" pitchFamily="34" charset="0"/>
                <a:ea typeface="Raleway"/>
                <a:cs typeface="Arial" panose="020B0604020202020204" pitchFamily="34" charset="0"/>
                <a:sym typeface="Raleway"/>
              </a:rPr>
              <a:t>Квиз-игра по финансовой грамотности </a:t>
            </a:r>
            <a:r>
              <a:rPr lang="ru" sz="4180" dirty="0" smtClean="0">
                <a:latin typeface="Arial Black" panose="020B0A04020102020204" pitchFamily="34" charset="0"/>
                <a:ea typeface="Raleway"/>
                <a:cs typeface="Arial" panose="020B0604020202020204" pitchFamily="34" charset="0"/>
                <a:sym typeface="Raleway"/>
              </a:rPr>
              <a:t/>
            </a:r>
            <a:br>
              <a:rPr lang="ru" sz="4180" dirty="0" smtClean="0">
                <a:latin typeface="Arial Black" panose="020B0A04020102020204" pitchFamily="34" charset="0"/>
                <a:ea typeface="Raleway"/>
                <a:cs typeface="Arial" panose="020B0604020202020204" pitchFamily="34" charset="0"/>
                <a:sym typeface="Raleway"/>
              </a:rPr>
            </a:br>
            <a:r>
              <a:rPr lang="ru" sz="4180" dirty="0" smtClean="0">
                <a:latin typeface="Arial Black" panose="020B0A04020102020204" pitchFamily="34" charset="0"/>
                <a:ea typeface="Raleway"/>
                <a:cs typeface="Arial" panose="020B0604020202020204" pitchFamily="34" charset="0"/>
                <a:sym typeface="Raleway"/>
              </a:rPr>
              <a:t>«Мой бюджет»</a:t>
            </a:r>
            <a:endParaRPr sz="4180" dirty="0">
              <a:latin typeface="Arial Black" panose="020B0A040201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sp>
        <p:nvSpPr>
          <p:cNvPr id="129" name="Google Shape;129;p13"/>
          <p:cNvSpPr txBox="1">
            <a:spLocks noGrp="1"/>
          </p:cNvSpPr>
          <p:nvPr>
            <p:ph type="subTitle" idx="1"/>
          </p:nvPr>
        </p:nvSpPr>
        <p:spPr>
          <a:xfrm>
            <a:off x="261875" y="330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2"/>
          <p:cNvSpPr txBox="1">
            <a:spLocks noGrp="1"/>
          </p:cNvSpPr>
          <p:nvPr>
            <p:ph type="title"/>
          </p:nvPr>
        </p:nvSpPr>
        <p:spPr>
          <a:xfrm>
            <a:off x="600975" y="51774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Раунд 3. </a:t>
            </a:r>
            <a:r>
              <a:rPr lang="ru" sz="2800" dirty="0">
                <a:solidFill>
                  <a:schemeClr val="bg1"/>
                </a:solidFill>
                <a:highlight>
                  <a:srgbClr val="FFFFFF"/>
                </a:highlight>
                <a:latin typeface="Arial Black" panose="020B0A04020102020204" pitchFamily="34" charset="0"/>
              </a:rPr>
              <a:t>Распределите в два столбика расходы и доходы.</a:t>
            </a:r>
            <a:r>
              <a:rPr lang="ru" sz="2800" b="0" dirty="0">
                <a:solidFill>
                  <a:schemeClr val="bg1"/>
                </a:solidFill>
                <a:highlight>
                  <a:srgbClr val="FFFFFF"/>
                </a:highlight>
                <a:latin typeface="Arial Black" panose="020B0A04020102020204" pitchFamily="34" charset="0"/>
              </a:rPr>
              <a:t> </a:t>
            </a:r>
            <a:endParaRPr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96" name="Google Shape;196;p22"/>
          <p:cNvSpPr txBox="1">
            <a:spLocks noGrp="1"/>
          </p:cNvSpPr>
          <p:nvPr>
            <p:ph type="body" idx="1"/>
          </p:nvPr>
        </p:nvSpPr>
        <p:spPr>
          <a:xfrm>
            <a:off x="3426075" y="1971675"/>
            <a:ext cx="48636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800" dirty="0"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Заработная плата, пенсия, продукты, стипендия, квартплата, пособие на детей, налоги, медикаменты, оплата электроэнергии, премия, продажа овощей</a:t>
            </a: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97" name="Google Shape;197;p22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99225" y="1919897"/>
            <a:ext cx="2498250" cy="249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 txBox="1">
            <a:spLocks noGrp="1"/>
          </p:cNvSpPr>
          <p:nvPr>
            <p:ph type="title"/>
          </p:nvPr>
        </p:nvSpPr>
        <p:spPr>
          <a:xfrm>
            <a:off x="600875" y="530997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800" dirty="0">
                <a:solidFill>
                  <a:schemeClr val="bg1"/>
                </a:solidFill>
                <a:latin typeface="Arial Black" panose="020B0A04020102020204" pitchFamily="34" charset="0"/>
              </a:rPr>
              <a:t>Ответы. Раунд 3. </a:t>
            </a:r>
            <a:r>
              <a:rPr lang="ru" sz="2800" dirty="0">
                <a:solidFill>
                  <a:schemeClr val="bg1"/>
                </a:solidFill>
                <a:highlight>
                  <a:srgbClr val="FFFFFF"/>
                </a:highlight>
                <a:latin typeface="Arial Black" panose="020B0A04020102020204" pitchFamily="34" charset="0"/>
              </a:rPr>
              <a:t>Распределите в два столбика расходы и доходы.</a:t>
            </a:r>
            <a:r>
              <a:rPr lang="ru" sz="2800" b="0" dirty="0">
                <a:solidFill>
                  <a:schemeClr val="bg1"/>
                </a:solidFill>
                <a:highlight>
                  <a:srgbClr val="FFFFFF"/>
                </a:highlight>
                <a:latin typeface="Arial Black" panose="020B0A04020102020204" pitchFamily="34" charset="0"/>
              </a:rPr>
              <a:t> </a:t>
            </a:r>
            <a:endParaRPr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203" name="Google Shape;203;p23"/>
          <p:cNvGraphicFramePr/>
          <p:nvPr>
            <p:extLst>
              <p:ext uri="{D42A27DB-BD31-4B8C-83A1-F6EECF244321}">
                <p14:modId xmlns:p14="http://schemas.microsoft.com/office/powerpoint/2010/main" xmlns="" val="186810320"/>
              </p:ext>
            </p:extLst>
          </p:nvPr>
        </p:nvGraphicFramePr>
        <p:xfrm>
          <a:off x="825725" y="2383625"/>
          <a:ext cx="7239000" cy="146298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619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19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solidFill>
                            <a:schemeClr val="bg2"/>
                          </a:solidFill>
                          <a:sym typeface="Raleway"/>
                        </a:rPr>
                        <a:t>Доходы</a:t>
                      </a:r>
                      <a:endParaRPr sz="18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Raleway"/>
                        <a:cs typeface="Arial" panose="020B0604020202020204" pitchFamily="34" charset="0"/>
                        <a:sym typeface="Raleway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chemeClr val="bg2"/>
                          </a:solidFill>
                          <a:sym typeface="Raleway"/>
                        </a:rPr>
                        <a:t>Расходы</a:t>
                      </a:r>
                      <a:endParaRPr sz="180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Raleway"/>
                        <a:cs typeface="Arial" panose="020B0604020202020204" pitchFamily="34" charset="0"/>
                        <a:sym typeface="Raleway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solidFill>
                            <a:schemeClr val="bg2"/>
                          </a:solidFill>
                          <a:sym typeface="Raleway"/>
                        </a:rPr>
                        <a:t>Заработная плата, пенсия, стипендия, пособие на детей, премия, продажа овощей</a:t>
                      </a:r>
                      <a:endParaRPr sz="18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Raleway"/>
                        <a:cs typeface="Arial" panose="020B0604020202020204" pitchFamily="34" charset="0"/>
                        <a:sym typeface="Raleway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solidFill>
                            <a:schemeClr val="bg2"/>
                          </a:solidFill>
                          <a:sym typeface="Raleway"/>
                        </a:rPr>
                        <a:t>Продукты, квартплата, налоги, медикаменты, оплата электроэнергии</a:t>
                      </a:r>
                      <a:endParaRPr sz="18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Raleway"/>
                        <a:cs typeface="Arial" panose="020B0604020202020204" pitchFamily="34" charset="0"/>
                        <a:sym typeface="Raleway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4"/>
          <p:cNvSpPr txBox="1">
            <a:spLocks noGrp="1"/>
          </p:cNvSpPr>
          <p:nvPr>
            <p:ph type="title"/>
          </p:nvPr>
        </p:nvSpPr>
        <p:spPr>
          <a:xfrm>
            <a:off x="865533" y="5408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4. Житейские истории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209" name="Google Shape;209;p24"/>
          <p:cNvSpPr txBox="1">
            <a:spLocks noGrp="1"/>
          </p:cNvSpPr>
          <p:nvPr>
            <p:ph type="body" idx="1"/>
          </p:nvPr>
        </p:nvSpPr>
        <p:spPr>
          <a:xfrm>
            <a:off x="351159" y="1750862"/>
            <a:ext cx="49779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На счетчике за электроэнергию стоит число 4541, а показания счетчика в прошлом месяце были 4431. Сколько в этом месяце израсходовано киловатт энергии?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Сколько денег необходимо заплатить?(1 кВт/ч = 4рубля.) </a:t>
            </a: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10" name="Google Shape;210;p24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93026" y="1391479"/>
            <a:ext cx="3041374" cy="3008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>
            <a:spLocks noGrp="1"/>
          </p:cNvSpPr>
          <p:nvPr>
            <p:ph type="title"/>
          </p:nvPr>
        </p:nvSpPr>
        <p:spPr>
          <a:xfrm>
            <a:off x="865532" y="461287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4. Житейские истории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216" name="Google Shape;216;p25"/>
          <p:cNvSpPr txBox="1">
            <a:spLocks noGrp="1"/>
          </p:cNvSpPr>
          <p:nvPr>
            <p:ph type="body" idx="1"/>
          </p:nvPr>
        </p:nvSpPr>
        <p:spPr>
          <a:xfrm>
            <a:off x="4008332" y="1529850"/>
            <a:ext cx="43629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3. На счетчике за водоснабжение стоит число 478, а показания счетчика в прошлом месяце были 468. Сколько в этом месяце израсходовано куб. м воды?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4. Сколько денег необходимо заплатить? (1 куб. м = 8 рублей)</a:t>
            </a: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17" name="Google Shape;217;p25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5925" y="1529850"/>
            <a:ext cx="3240827" cy="32408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819150" y="643275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Ответы. Раунд 4. Житейские истории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4068416" y="1858203"/>
            <a:ext cx="4256433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100 киловатт.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400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10 куб. м. воды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80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24" name="Google Shape;224;p26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13366" y="1597875"/>
            <a:ext cx="2420026" cy="242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>
            <a:spLocks noGrp="1"/>
          </p:cNvSpPr>
          <p:nvPr>
            <p:ph type="title"/>
          </p:nvPr>
        </p:nvSpPr>
        <p:spPr>
          <a:xfrm>
            <a:off x="7276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5. Блиц-турнир.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30" name="Google Shape;230;p27"/>
          <p:cNvSpPr txBox="1">
            <a:spLocks noGrp="1"/>
          </p:cNvSpPr>
          <p:nvPr>
            <p:ph type="body" idx="1"/>
          </p:nvPr>
        </p:nvSpPr>
        <p:spPr>
          <a:xfrm>
            <a:off x="734350" y="1760098"/>
            <a:ext cx="47859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1) Из чего складывается бюджет: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а)из заработной платы, пенсии и стипендии;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б)из доходов и расходов;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в)из денег.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31" name="Google Shape;231;p27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20250" y="1478897"/>
            <a:ext cx="2984600" cy="298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8"/>
          <p:cNvSpPr txBox="1">
            <a:spLocks noGrp="1"/>
          </p:cNvSpPr>
          <p:nvPr>
            <p:ph type="title"/>
          </p:nvPr>
        </p:nvSpPr>
        <p:spPr>
          <a:xfrm>
            <a:off x="7276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5. Блиц-турнир.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37" name="Google Shape;237;p28"/>
          <p:cNvSpPr txBox="1">
            <a:spLocks noGrp="1"/>
          </p:cNvSpPr>
          <p:nvPr>
            <p:ph type="body" idx="1"/>
          </p:nvPr>
        </p:nvSpPr>
        <p:spPr>
          <a:xfrm>
            <a:off x="643025" y="1758137"/>
            <a:ext cx="46107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2) Как называются деньги, которые получают пожилые люди?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а)ценные бумаги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б)пенсия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в)стипендия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38" name="Google Shape;238;p28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37500" y="1427200"/>
            <a:ext cx="3104450" cy="310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 txBox="1">
            <a:spLocks noGrp="1"/>
          </p:cNvSpPr>
          <p:nvPr>
            <p:ph type="title"/>
          </p:nvPr>
        </p:nvSpPr>
        <p:spPr>
          <a:xfrm>
            <a:off x="727650" y="530409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5. Блиц-турнир.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44" name="Google Shape;244;p29"/>
          <p:cNvSpPr txBox="1">
            <a:spLocks noGrp="1"/>
          </p:cNvSpPr>
          <p:nvPr>
            <p:ph type="body" idx="1"/>
          </p:nvPr>
        </p:nvSpPr>
        <p:spPr>
          <a:xfrm>
            <a:off x="727650" y="1738258"/>
            <a:ext cx="40581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3) Деньги, которые поступают в бюджет семьи это: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а)проценты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б)расходы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в)доходы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45" name="Google Shape;245;p29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31001" y="1555758"/>
            <a:ext cx="3885349" cy="290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0"/>
          <p:cNvSpPr txBox="1">
            <a:spLocks noGrp="1"/>
          </p:cNvSpPr>
          <p:nvPr>
            <p:ph type="title"/>
          </p:nvPr>
        </p:nvSpPr>
        <p:spPr>
          <a:xfrm>
            <a:off x="727650" y="5760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5. Блиц-турнир.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51" name="Google Shape;251;p30"/>
          <p:cNvSpPr txBox="1">
            <a:spLocks noGrp="1"/>
          </p:cNvSpPr>
          <p:nvPr>
            <p:ph type="body" idx="1"/>
          </p:nvPr>
        </p:nvSpPr>
        <p:spPr>
          <a:xfrm>
            <a:off x="671033" y="1550637"/>
            <a:ext cx="43527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4) Лучшим считается бюджет, в котором: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а)доходы меньше расходов.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б)доходы равны расходам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в)доходы больше расходов .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+mn-lt"/>
              <a:ea typeface="Raleway"/>
              <a:cs typeface="Raleway"/>
              <a:sym typeface="Raleway"/>
            </a:endParaRPr>
          </a:p>
        </p:txBody>
      </p:sp>
      <p:pic>
        <p:nvPicPr>
          <p:cNvPr id="252" name="Google Shape;252;p30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4775225" y="1165000"/>
            <a:ext cx="3959599" cy="331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1"/>
          <p:cNvSpPr txBox="1">
            <a:spLocks noGrp="1"/>
          </p:cNvSpPr>
          <p:nvPr>
            <p:ph type="title"/>
          </p:nvPr>
        </p:nvSpPr>
        <p:spPr>
          <a:xfrm>
            <a:off x="773575" y="60329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5. Блиц-турнир.</a:t>
            </a:r>
            <a:endParaRPr dirty="0"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58" name="Google Shape;258;p31"/>
          <p:cNvSpPr txBox="1">
            <a:spLocks noGrp="1"/>
          </p:cNvSpPr>
          <p:nvPr>
            <p:ph type="body" idx="1"/>
          </p:nvPr>
        </p:nvSpPr>
        <p:spPr>
          <a:xfrm>
            <a:off x="773575" y="1855091"/>
            <a:ext cx="4278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5) Деньги, которые тратятся из бюджета это: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а)прибыль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б)расходы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в)доходы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59" name="Google Shape;259;p3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5005950" y="1924050"/>
            <a:ext cx="3599825" cy="239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>
            <a:spLocks noGrp="1"/>
          </p:cNvSpPr>
          <p:nvPr>
            <p:ph type="title"/>
          </p:nvPr>
        </p:nvSpPr>
        <p:spPr>
          <a:xfrm>
            <a:off x="727650" y="37779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1. Графический. Отгадай название валют.</a:t>
            </a:r>
            <a:endParaRPr sz="2800" dirty="0">
              <a:latin typeface="Arial Black" panose="020B0A04020102020204" pitchFamily="34" charset="0"/>
            </a:endParaRPr>
          </a:p>
        </p:txBody>
      </p:sp>
      <p:pic>
        <p:nvPicPr>
          <p:cNvPr id="135" name="Google Shape;135;p14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77277" y="2040835"/>
            <a:ext cx="2143914" cy="934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962427" y="3655015"/>
            <a:ext cx="2358674" cy="1179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4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20453" y="1987826"/>
            <a:ext cx="2046531" cy="99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56025" y="3655015"/>
            <a:ext cx="2392222" cy="1212312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4"/>
          <p:cNvSpPr txBox="1"/>
          <p:nvPr/>
        </p:nvSpPr>
        <p:spPr>
          <a:xfrm>
            <a:off x="546375" y="2647825"/>
            <a:ext cx="4840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1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0" name="Google Shape;140;p14"/>
          <p:cNvSpPr txBox="1"/>
          <p:nvPr/>
        </p:nvSpPr>
        <p:spPr>
          <a:xfrm>
            <a:off x="546375" y="4434150"/>
            <a:ext cx="4840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2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1" name="Google Shape;141;p14"/>
          <p:cNvSpPr txBox="1"/>
          <p:nvPr/>
        </p:nvSpPr>
        <p:spPr>
          <a:xfrm>
            <a:off x="5220375" y="2571750"/>
            <a:ext cx="55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3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2" name="Google Shape;142;p14"/>
          <p:cNvSpPr txBox="1"/>
          <p:nvPr/>
        </p:nvSpPr>
        <p:spPr>
          <a:xfrm>
            <a:off x="4995350" y="4341975"/>
            <a:ext cx="2806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Lato"/>
                <a:ea typeface="Lato"/>
                <a:cs typeface="Lato"/>
                <a:sym typeface="Lato"/>
              </a:rPr>
              <a:t>4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2"/>
          <p:cNvSpPr txBox="1">
            <a:spLocks noGrp="1"/>
          </p:cNvSpPr>
          <p:nvPr>
            <p:ph type="title"/>
          </p:nvPr>
        </p:nvSpPr>
        <p:spPr>
          <a:xfrm>
            <a:off x="802950" y="61137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Ответы. Раунд 5. Блиц-турнир.</a:t>
            </a:r>
            <a:endParaRPr dirty="0">
              <a:latin typeface="Arial Black" panose="020B0A040201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265" name="Google Shape;265;p32"/>
          <p:cNvSpPr txBox="1">
            <a:spLocks noGrp="1"/>
          </p:cNvSpPr>
          <p:nvPr>
            <p:ph type="body" idx="1"/>
          </p:nvPr>
        </p:nvSpPr>
        <p:spPr>
          <a:xfrm>
            <a:off x="4769602" y="1984934"/>
            <a:ext cx="3125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в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б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spcBef>
                <a:spcPts val="1000"/>
              </a:spcBef>
              <a:spcAft>
                <a:spcPts val="1200"/>
              </a:spcAft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266" name="Google Shape;266;p32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98150" y="1616765"/>
            <a:ext cx="3579867" cy="2576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3"/>
          <p:cNvSpPr txBox="1">
            <a:spLocks noGrp="1"/>
          </p:cNvSpPr>
          <p:nvPr>
            <p:ph type="body" idx="1"/>
          </p:nvPr>
        </p:nvSpPr>
        <p:spPr>
          <a:xfrm>
            <a:off x="864449" y="4179784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ru" sz="2602" dirty="0">
                <a:solidFill>
                  <a:schemeClr val="bg1"/>
                </a:solidFill>
                <a:latin typeface="Arial Black" panose="020B0A04020102020204" pitchFamily="34" charset="0"/>
                <a:ea typeface="Raleway"/>
                <a:cs typeface="Raleway"/>
                <a:sym typeface="Raleway"/>
              </a:rPr>
              <a:t>Молодцы!</a:t>
            </a:r>
            <a:endParaRPr sz="2602" dirty="0">
              <a:solidFill>
                <a:schemeClr val="bg1"/>
              </a:solidFill>
              <a:latin typeface="Arial Black" panose="020B0A04020102020204" pitchFamily="34" charset="0"/>
              <a:ea typeface="Raleway"/>
              <a:cs typeface="Raleway"/>
              <a:sym typeface="Raleway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358"/>
              <a:buNone/>
            </a:pPr>
            <a:endParaRPr sz="2602" dirty="0">
              <a:solidFill>
                <a:schemeClr val="bg1"/>
              </a:solidFill>
              <a:latin typeface="Arial Black" panose="020B0A04020102020204" pitchFamily="34" charset="0"/>
              <a:ea typeface="Raleway"/>
              <a:cs typeface="Raleway"/>
              <a:sym typeface="Raleway"/>
            </a:endParaRPr>
          </a:p>
        </p:txBody>
      </p:sp>
      <p:pic>
        <p:nvPicPr>
          <p:cNvPr id="272" name="Google Shape;272;p33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45037" y="459745"/>
            <a:ext cx="4653923" cy="348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5"/>
          <p:cNvSpPr txBox="1">
            <a:spLocks noGrp="1"/>
          </p:cNvSpPr>
          <p:nvPr>
            <p:ph type="title"/>
          </p:nvPr>
        </p:nvSpPr>
        <p:spPr>
          <a:xfrm>
            <a:off x="838700" y="6295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1. Ответы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148" name="Google Shape;148;p15"/>
          <p:cNvSpPr txBox="1">
            <a:spLocks noGrp="1"/>
          </p:cNvSpPr>
          <p:nvPr>
            <p:ph type="body" idx="1"/>
          </p:nvPr>
        </p:nvSpPr>
        <p:spPr>
          <a:xfrm>
            <a:off x="838700" y="2223200"/>
            <a:ext cx="7688700" cy="23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>
                <a:solidFill>
                  <a:srgbClr val="000000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Доллар</a:t>
            </a:r>
            <a:endParaRPr sz="1800">
              <a:solidFill>
                <a:srgbClr val="000000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>
                <a:solidFill>
                  <a:srgbClr val="000000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Юань</a:t>
            </a:r>
            <a:endParaRPr sz="1800">
              <a:solidFill>
                <a:srgbClr val="000000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>
                <a:solidFill>
                  <a:srgbClr val="000000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Йена</a:t>
            </a:r>
            <a:endParaRPr sz="1800">
              <a:solidFill>
                <a:srgbClr val="000000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>
                <a:solidFill>
                  <a:srgbClr val="000000"/>
                </a:solidFill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Евро</a:t>
            </a:r>
            <a:endParaRPr sz="1800">
              <a:solidFill>
                <a:srgbClr val="000000"/>
              </a:solidFill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004865" y="2363321"/>
            <a:ext cx="2833257" cy="18866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2. Математический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155" name="Google Shape;155;p16"/>
          <p:cNvSpPr txBox="1">
            <a:spLocks noGrp="1"/>
          </p:cNvSpPr>
          <p:nvPr>
            <p:ph type="body" idx="1"/>
          </p:nvPr>
        </p:nvSpPr>
        <p:spPr>
          <a:xfrm>
            <a:off x="568710" y="1345788"/>
            <a:ext cx="7756800" cy="30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just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Посчитайте расходы семьи за месяц.</a:t>
            </a: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Питание - 20 000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Квартплата и коммунальные услуги / свет, газ / - 2500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Хозяйственно- бытовые нужды - 500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Прочие нужды / лекарства, театр, кино / - 1000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Затраты на одежду – 4000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Транспортные расходы – 2000 руб.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buSzPts val="1018"/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7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2. Математический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161" name="Google Shape;161;p17"/>
          <p:cNvSpPr txBox="1">
            <a:spLocks noGrp="1"/>
          </p:cNvSpPr>
          <p:nvPr>
            <p:ph type="body" idx="1"/>
          </p:nvPr>
        </p:nvSpPr>
        <p:spPr>
          <a:xfrm>
            <a:off x="493577" y="1441569"/>
            <a:ext cx="7338600" cy="19717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 2.Ситуация в магазине</a:t>
            </a: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Мальчик купил тетрадь за 40 рублей, отдал кассиру 100 рублей.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Получил сдачу 50 рублей. Правильно ли ему дали сдачу? Сколько ему должны были дать?</a:t>
            </a: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62" name="Google Shape;162;p17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64877" y="2956328"/>
            <a:ext cx="2519774" cy="1798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8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latin typeface="Arial Black" panose="020B0A04020102020204" pitchFamily="34" charset="0"/>
              </a:rPr>
              <a:t>Раунд 2. Математический</a:t>
            </a:r>
            <a:endParaRPr sz="2800" dirty="0">
              <a:latin typeface="Arial Black" panose="020B0A04020102020204" pitchFamily="34" charset="0"/>
            </a:endParaRPr>
          </a:p>
        </p:txBody>
      </p:sp>
      <p:sp>
        <p:nvSpPr>
          <p:cNvPr id="168" name="Google Shape;168;p18"/>
          <p:cNvSpPr txBox="1">
            <a:spLocks noGrp="1"/>
          </p:cNvSpPr>
          <p:nvPr>
            <p:ph type="body" idx="1"/>
          </p:nvPr>
        </p:nvSpPr>
        <p:spPr>
          <a:xfrm>
            <a:off x="661481" y="1598650"/>
            <a:ext cx="4726500" cy="25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3. Покупки</a:t>
            </a: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Туфли стоят 2500 рублей, тебе дали 5000 рублей. Сколько должны дать сдачи, если ты купишь эту обувь?</a:t>
            </a:r>
            <a:endParaRPr sz="1925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buSzPts val="1018"/>
              <a:buNone/>
            </a:pPr>
            <a:endParaRPr sz="2202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69" name="Google Shape;169;p18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87981" y="1598650"/>
            <a:ext cx="3125900" cy="282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9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2. Математический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175" name="Google Shape;175;p19"/>
          <p:cNvSpPr txBox="1">
            <a:spLocks noGrp="1"/>
          </p:cNvSpPr>
          <p:nvPr>
            <p:ph type="body" idx="1"/>
          </p:nvPr>
        </p:nvSpPr>
        <p:spPr>
          <a:xfrm>
            <a:off x="661475" y="1782325"/>
            <a:ext cx="4270800" cy="25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4. Доход папы.</a:t>
            </a: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Папа работает на заводе. Его зарплата 25000 рублей. Каков будет доход папы за 4 месяца. 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buSzPts val="1018"/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76" name="Google Shape;176;p19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35218" y="1265582"/>
            <a:ext cx="3070898" cy="3180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Раунд 2. Математический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182" name="Google Shape;182;p20"/>
          <p:cNvSpPr txBox="1">
            <a:spLocks noGrp="1"/>
          </p:cNvSpPr>
          <p:nvPr>
            <p:ph type="body" idx="1"/>
          </p:nvPr>
        </p:nvSpPr>
        <p:spPr>
          <a:xfrm>
            <a:off x="695400" y="1568199"/>
            <a:ext cx="7756800" cy="25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5.Подсчитать доход семьи.</a:t>
            </a: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Доход семьи в марте месяце составляет: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Зарплата папы (строитель) 50.000 рублей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Зарплата мамы (учитель) 40.000 рублей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Пенсия бабушки 13 000 рублей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just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Raleway"/>
                <a:cs typeface="Arial" panose="020B0604020202020204" pitchFamily="34" charset="0"/>
                <a:sym typeface="Raleway"/>
              </a:rPr>
              <a:t>Стипендия сына 5000 рублей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buSzPts val="1018"/>
              <a:buNone/>
            </a:pPr>
            <a:endParaRPr sz="1800" dirty="0">
              <a:latin typeface="Arial" panose="020B0604020202020204" pitchFamily="34" charset="0"/>
              <a:ea typeface="Raleway"/>
              <a:cs typeface="Arial" panose="020B0604020202020204" pitchFamily="34" charset="0"/>
              <a:sym typeface="Raleway"/>
            </a:endParaRPr>
          </a:p>
        </p:txBody>
      </p:sp>
      <p:pic>
        <p:nvPicPr>
          <p:cNvPr id="183" name="Google Shape;183;p20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84083" y="1272641"/>
            <a:ext cx="3251426" cy="3251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1"/>
          <p:cNvSpPr txBox="1">
            <a:spLocks noGrp="1"/>
          </p:cNvSpPr>
          <p:nvPr>
            <p:ph type="title"/>
          </p:nvPr>
        </p:nvSpPr>
        <p:spPr>
          <a:xfrm>
            <a:off x="729450" y="6298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latin typeface="Arial Black" panose="020B0A04020102020204" pitchFamily="34" charset="0"/>
              </a:rPr>
              <a:t>Ответы. Раунд 2. Математический</a:t>
            </a:r>
            <a:endParaRPr dirty="0">
              <a:latin typeface="Arial Black" panose="020B0A04020102020204" pitchFamily="34" charset="0"/>
            </a:endParaRPr>
          </a:p>
        </p:txBody>
      </p:sp>
      <p:sp>
        <p:nvSpPr>
          <p:cNvPr id="189" name="Google Shape;189;p21"/>
          <p:cNvSpPr txBox="1">
            <a:spLocks noGrp="1"/>
          </p:cNvSpPr>
          <p:nvPr>
            <p:ph type="body" idx="1"/>
          </p:nvPr>
        </p:nvSpPr>
        <p:spPr>
          <a:xfrm>
            <a:off x="661475" y="1782325"/>
            <a:ext cx="7756800" cy="25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30.000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Сдачу дали неправильно, 60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2.500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100.000 рублей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AutoNum type="arabicPeriod"/>
            </a:pPr>
            <a:r>
              <a:rPr lang="ru" sz="1800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Raleway"/>
                <a:cs typeface="Raleway"/>
                <a:sym typeface="Raleway"/>
              </a:rPr>
              <a:t>108.000 рублей.</a:t>
            </a:r>
            <a:endParaRPr sz="1800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SzPts val="1018"/>
              <a:buNone/>
            </a:pPr>
            <a:endParaRPr sz="1800" b="1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Raleway"/>
              <a:cs typeface="Raleway"/>
              <a:sym typeface="Raleway"/>
            </a:endParaRPr>
          </a:p>
          <a:p>
            <a:pPr marL="0" lvl="0" indent="0" algn="l" rtl="0"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buSzPts val="1018"/>
              <a:buNone/>
            </a:pPr>
            <a:r>
              <a:rPr lang="ru" sz="1800" dirty="0">
                <a:latin typeface="+mn-lt"/>
                <a:ea typeface="Raleway"/>
                <a:cs typeface="Raleway"/>
                <a:sym typeface="Raleway"/>
              </a:rPr>
              <a:t> </a:t>
            </a:r>
            <a:endParaRPr sz="1800" dirty="0">
              <a:latin typeface="+mn-lt"/>
              <a:ea typeface="Raleway"/>
              <a:cs typeface="Raleway"/>
              <a:sym typeface="Raleway"/>
            </a:endParaRPr>
          </a:p>
        </p:txBody>
      </p:sp>
      <p:pic>
        <p:nvPicPr>
          <p:cNvPr id="190" name="Google Shape;190;p21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00377" y="1165000"/>
            <a:ext cx="3409824" cy="349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555</Words>
  <Application>Microsoft Office PowerPoint</Application>
  <PresentationFormat>Экран (16:9)</PresentationFormat>
  <Paragraphs>97</Paragraphs>
  <Slides>21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Arial Black</vt:lpstr>
      <vt:lpstr>Raleway</vt:lpstr>
      <vt:lpstr>Nunito</vt:lpstr>
      <vt:lpstr>Calibri</vt:lpstr>
      <vt:lpstr>Lato</vt:lpstr>
      <vt:lpstr>Shift</vt:lpstr>
      <vt:lpstr>Квиз-игра по финансовой грамотности  «Мой бюджет»</vt:lpstr>
      <vt:lpstr>Раунд 1. Графический. Отгадай название валют.</vt:lpstr>
      <vt:lpstr>Раунд 1. Ответы</vt:lpstr>
      <vt:lpstr>Раунд 2. Математический</vt:lpstr>
      <vt:lpstr>Раунд 2. Математический</vt:lpstr>
      <vt:lpstr>Раунд 2. Математический</vt:lpstr>
      <vt:lpstr>Раунд 2. Математический</vt:lpstr>
      <vt:lpstr>Раунд 2. Математический</vt:lpstr>
      <vt:lpstr>Ответы. Раунд 2. Математический</vt:lpstr>
      <vt:lpstr>Раунд 3. Распределите в два столбика расходы и доходы. </vt:lpstr>
      <vt:lpstr>Ответы. Раунд 3. Распределите в два столбика расходы и доходы. </vt:lpstr>
      <vt:lpstr>Раунд 4. Житейские истории</vt:lpstr>
      <vt:lpstr>Раунд 4. Житейские истории</vt:lpstr>
      <vt:lpstr>Ответы. Раунд 4. Житейские истории</vt:lpstr>
      <vt:lpstr>Раунд 5. Блиц-турнир.</vt:lpstr>
      <vt:lpstr>Раунд 5. Блиц-турнир.</vt:lpstr>
      <vt:lpstr>Раунд 5. Блиц-турнир.</vt:lpstr>
      <vt:lpstr>Раунд 5. Блиц-турнир.</vt:lpstr>
      <vt:lpstr>Раунд 5. Блиц-турнир. </vt:lpstr>
      <vt:lpstr>Ответы. Раунд 5. Блиц-турнир.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Квиз-игра по финансовой грамотности  «Мой бюджет»</dc:title>
  <dc:creator>Мама</dc:creator>
  <cp:lastModifiedBy>Учитель</cp:lastModifiedBy>
  <cp:revision>5</cp:revision>
  <dcterms:modified xsi:type="dcterms:W3CDTF">2023-06-08T09:00:51Z</dcterms:modified>
</cp:coreProperties>
</file>