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601200" cy="12801600" type="A3"/>
  <p:notesSz cx="6858000" cy="9144000"/>
  <p:defaultTextStyle>
    <a:defPPr>
      <a:defRPr lang="ru-RU"/>
    </a:defPPr>
    <a:lvl1pPr marL="0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03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006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009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013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016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019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022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025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00" y="-96"/>
      </p:cViewPr>
      <p:guideLst>
        <p:guide orient="horz" pos="4032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090" y="3976797"/>
            <a:ext cx="8161020" cy="274404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60870" y="512661"/>
            <a:ext cx="2160270" cy="1092284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0060" y="512661"/>
            <a:ext cx="6320790" cy="1092284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429" y="8226214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429" y="5425867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0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00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0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0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0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0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0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02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0060" y="2987043"/>
            <a:ext cx="4240530" cy="844846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80610" y="2987043"/>
            <a:ext cx="4240530" cy="844846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0062" y="2865544"/>
            <a:ext cx="4242197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03" indent="0">
              <a:buNone/>
              <a:defRPr sz="2800" b="1"/>
            </a:lvl2pPr>
            <a:lvl3pPr marL="1280006" indent="0">
              <a:buNone/>
              <a:defRPr sz="2500" b="1"/>
            </a:lvl3pPr>
            <a:lvl4pPr marL="1920009" indent="0">
              <a:buNone/>
              <a:defRPr sz="2200" b="1"/>
            </a:lvl4pPr>
            <a:lvl5pPr marL="2560013" indent="0">
              <a:buNone/>
              <a:defRPr sz="2200" b="1"/>
            </a:lvl5pPr>
            <a:lvl6pPr marL="3200016" indent="0">
              <a:buNone/>
              <a:defRPr sz="2200" b="1"/>
            </a:lvl6pPr>
            <a:lvl7pPr marL="3840019" indent="0">
              <a:buNone/>
              <a:defRPr sz="2200" b="1"/>
            </a:lvl7pPr>
            <a:lvl8pPr marL="4480022" indent="0">
              <a:buNone/>
              <a:defRPr sz="2200" b="1"/>
            </a:lvl8pPr>
            <a:lvl9pPr marL="5120025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2" y="4059766"/>
            <a:ext cx="4242197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77279" y="2865544"/>
            <a:ext cx="4243863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03" indent="0">
              <a:buNone/>
              <a:defRPr sz="2800" b="1"/>
            </a:lvl2pPr>
            <a:lvl3pPr marL="1280006" indent="0">
              <a:buNone/>
              <a:defRPr sz="2500" b="1"/>
            </a:lvl3pPr>
            <a:lvl4pPr marL="1920009" indent="0">
              <a:buNone/>
              <a:defRPr sz="2200" b="1"/>
            </a:lvl4pPr>
            <a:lvl5pPr marL="2560013" indent="0">
              <a:buNone/>
              <a:defRPr sz="2200" b="1"/>
            </a:lvl5pPr>
            <a:lvl6pPr marL="3200016" indent="0">
              <a:buNone/>
              <a:defRPr sz="2200" b="1"/>
            </a:lvl6pPr>
            <a:lvl7pPr marL="3840019" indent="0">
              <a:buNone/>
              <a:defRPr sz="2200" b="1"/>
            </a:lvl7pPr>
            <a:lvl8pPr marL="4480022" indent="0">
              <a:buNone/>
              <a:defRPr sz="2200" b="1"/>
            </a:lvl8pPr>
            <a:lvl9pPr marL="5120025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77279" y="4059766"/>
            <a:ext cx="4243863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2" y="509694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53804" y="509696"/>
            <a:ext cx="5367338" cy="1092581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0062" y="2678856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40003" indent="0">
              <a:buNone/>
              <a:defRPr sz="1700"/>
            </a:lvl2pPr>
            <a:lvl3pPr marL="1280006" indent="0">
              <a:buNone/>
              <a:defRPr sz="1400"/>
            </a:lvl3pPr>
            <a:lvl4pPr marL="1920009" indent="0">
              <a:buNone/>
              <a:defRPr sz="1300"/>
            </a:lvl4pPr>
            <a:lvl5pPr marL="2560013" indent="0">
              <a:buNone/>
              <a:defRPr sz="1300"/>
            </a:lvl5pPr>
            <a:lvl6pPr marL="3200016" indent="0">
              <a:buNone/>
              <a:defRPr sz="1300"/>
            </a:lvl6pPr>
            <a:lvl7pPr marL="3840019" indent="0">
              <a:buNone/>
              <a:defRPr sz="1300"/>
            </a:lvl7pPr>
            <a:lvl8pPr marL="4480022" indent="0">
              <a:buNone/>
              <a:defRPr sz="1300"/>
            </a:lvl8pPr>
            <a:lvl9pPr marL="5120025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1902" y="8961122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81902" y="1143846"/>
            <a:ext cx="5760720" cy="7680960"/>
          </a:xfrm>
        </p:spPr>
        <p:txBody>
          <a:bodyPr/>
          <a:lstStyle>
            <a:lvl1pPr marL="0" indent="0">
              <a:buNone/>
              <a:defRPr sz="4500"/>
            </a:lvl1pPr>
            <a:lvl2pPr marL="640003" indent="0">
              <a:buNone/>
              <a:defRPr sz="3900"/>
            </a:lvl2pPr>
            <a:lvl3pPr marL="1280006" indent="0">
              <a:buNone/>
              <a:defRPr sz="3400"/>
            </a:lvl3pPr>
            <a:lvl4pPr marL="1920009" indent="0">
              <a:buNone/>
              <a:defRPr sz="2800"/>
            </a:lvl4pPr>
            <a:lvl5pPr marL="2560013" indent="0">
              <a:buNone/>
              <a:defRPr sz="2800"/>
            </a:lvl5pPr>
            <a:lvl6pPr marL="3200016" indent="0">
              <a:buNone/>
              <a:defRPr sz="2800"/>
            </a:lvl6pPr>
            <a:lvl7pPr marL="3840019" indent="0">
              <a:buNone/>
              <a:defRPr sz="2800"/>
            </a:lvl7pPr>
            <a:lvl8pPr marL="4480022" indent="0">
              <a:buNone/>
              <a:defRPr sz="2800"/>
            </a:lvl8pPr>
            <a:lvl9pPr marL="5120025" indent="0">
              <a:buNone/>
              <a:defRPr sz="2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81902" y="10019033"/>
            <a:ext cx="5760720" cy="1502409"/>
          </a:xfrm>
        </p:spPr>
        <p:txBody>
          <a:bodyPr/>
          <a:lstStyle>
            <a:lvl1pPr marL="0" indent="0">
              <a:buNone/>
              <a:defRPr sz="2000"/>
            </a:lvl1pPr>
            <a:lvl2pPr marL="640003" indent="0">
              <a:buNone/>
              <a:defRPr sz="1700"/>
            </a:lvl2pPr>
            <a:lvl3pPr marL="1280006" indent="0">
              <a:buNone/>
              <a:defRPr sz="1400"/>
            </a:lvl3pPr>
            <a:lvl4pPr marL="1920009" indent="0">
              <a:buNone/>
              <a:defRPr sz="1300"/>
            </a:lvl4pPr>
            <a:lvl5pPr marL="2560013" indent="0">
              <a:buNone/>
              <a:defRPr sz="1300"/>
            </a:lvl5pPr>
            <a:lvl6pPr marL="3200016" indent="0">
              <a:buNone/>
              <a:defRPr sz="1300"/>
            </a:lvl6pPr>
            <a:lvl7pPr marL="3840019" indent="0">
              <a:buNone/>
              <a:defRPr sz="1300"/>
            </a:lvl7pPr>
            <a:lvl8pPr marL="4480022" indent="0">
              <a:buNone/>
              <a:defRPr sz="1300"/>
            </a:lvl8pPr>
            <a:lvl9pPr marL="5120025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128001" tIns="64001" rIns="128001" bIns="6400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0060" y="2987043"/>
            <a:ext cx="8641080" cy="8448464"/>
          </a:xfrm>
          <a:prstGeom prst="rect">
            <a:avLst/>
          </a:prstGeom>
        </p:spPr>
        <p:txBody>
          <a:bodyPr vert="horz" lIns="128001" tIns="64001" rIns="128001" bIns="6400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80060" y="11865188"/>
            <a:ext cx="2240280" cy="681566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0410" y="11865188"/>
            <a:ext cx="3040380" cy="681566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80860" y="11865188"/>
            <a:ext cx="2240280" cy="681566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006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03" indent="-480003" algn="l" defTabSz="1280006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005" indent="-400002" algn="l" defTabSz="1280006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008" indent="-320002" algn="l" defTabSz="1280006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011" indent="-320002" algn="l" defTabSz="128000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14" indent="-320002" algn="l" defTabSz="1280006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017" indent="-320002" algn="l" defTabSz="128000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020" indent="-320002" algn="l" defTabSz="128000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25" indent="-320002" algn="l" defTabSz="128000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028" indent="-320002" algn="l" defTabSz="128000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03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006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09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013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016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019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022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025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IMG-20210919-WA00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" r="53051" b="3744"/>
          <a:stretch/>
        </p:blipFill>
        <p:spPr bwMode="auto">
          <a:xfrm>
            <a:off x="0" y="-79920"/>
            <a:ext cx="9644405" cy="1287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нтон\Desktop\Рисунок1_обработано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6" r="12998"/>
          <a:stretch/>
        </p:blipFill>
        <p:spPr bwMode="auto">
          <a:xfrm>
            <a:off x="-1" y="3787635"/>
            <a:ext cx="9644405" cy="902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Антон\Desktop\preview-129-2-768x768_обработано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33"/>
          <a:stretch/>
        </p:blipFill>
        <p:spPr bwMode="auto">
          <a:xfrm rot="10800000">
            <a:off x="3900877" y="2996288"/>
            <a:ext cx="1843783" cy="76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-1" y="208112"/>
            <a:ext cx="96444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3175">
                  <a:noFill/>
                </a:ln>
                <a:effectLst>
                  <a:glow rad="101600">
                    <a:schemeClr val="bg1">
                      <a:alpha val="50000"/>
                    </a:schemeClr>
                  </a:glow>
                </a:effectLst>
                <a:latin typeface="Arial Narrow" pitchFamily="34" charset="0"/>
              </a:rPr>
              <a:t>Военно-морской политехнический институт </a:t>
            </a:r>
          </a:p>
          <a:p>
            <a:pPr algn="ctr"/>
            <a:r>
              <a:rPr lang="ru-RU" sz="3200" b="1" dirty="0" smtClean="0">
                <a:ln w="3175">
                  <a:noFill/>
                </a:ln>
                <a:effectLst>
                  <a:glow rad="101600">
                    <a:schemeClr val="bg1">
                      <a:alpha val="50000"/>
                    </a:schemeClr>
                  </a:glow>
                </a:effectLst>
                <a:latin typeface="Arial Narrow" pitchFamily="34" charset="0"/>
              </a:rPr>
              <a:t>ВУНЦ ВМФ «Военно-морская академия»</a:t>
            </a:r>
            <a:endParaRPr lang="ru-RU" sz="3200" b="1" dirty="0">
              <a:ln w="3175">
                <a:noFill/>
              </a:ln>
              <a:effectLst>
                <a:glow rad="101600">
                  <a:schemeClr val="bg1">
                    <a:alpha val="50000"/>
                  </a:schemeClr>
                </a:glow>
              </a:effectLst>
              <a:latin typeface="Arial Narrow" pitchFamily="34" charset="0"/>
            </a:endParaRPr>
          </a:p>
        </p:txBody>
      </p:sp>
      <p:pic>
        <p:nvPicPr>
          <p:cNvPr id="16" name="Picture 3" descr="H:\d76066fb3dedb55bcd11043fa0553e3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113" y="1325943"/>
            <a:ext cx="1396803" cy="133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:\735d6fbd4557e27d57b7b3c07040ba9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192" y="1325943"/>
            <a:ext cx="1255134" cy="133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527902" y="3315303"/>
            <a:ext cx="899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ln>
                  <a:solidFill>
                    <a:schemeClr val="tx1"/>
                  </a:solidFill>
                </a:ln>
                <a:solidFill>
                  <a:srgbClr val="CC9900"/>
                </a:solidFill>
                <a:latin typeface="Arial Narrow" pitchFamily="34" charset="0"/>
              </a:rPr>
              <a:t>1798</a:t>
            </a:r>
            <a:endParaRPr lang="ru-RU" sz="1800" b="1" dirty="0">
              <a:ln>
                <a:solidFill>
                  <a:schemeClr val="tx1"/>
                </a:solidFill>
              </a:ln>
              <a:solidFill>
                <a:srgbClr val="CC9900"/>
              </a:solidFill>
              <a:latin typeface="Arial Narrow" pitchFamily="34" charset="0"/>
            </a:endParaRPr>
          </a:p>
        </p:txBody>
      </p:sp>
      <p:pic>
        <p:nvPicPr>
          <p:cNvPr id="19" name="Picture 3" descr="C:\Users\Антон\Desktop\Рисунок2_обработано_обработано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808" y="1144216"/>
            <a:ext cx="225992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900328"/>
              </p:ext>
            </p:extLst>
          </p:nvPr>
        </p:nvGraphicFramePr>
        <p:xfrm>
          <a:off x="192088" y="3774155"/>
          <a:ext cx="4554390" cy="278097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24967"/>
                <a:gridCol w="2016224"/>
                <a:gridCol w="2313199"/>
              </a:tblGrid>
              <a:tr h="216024"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Наименование 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военных специальностей</a:t>
                      </a:r>
                      <a:endParaRPr lang="ru-RU" sz="8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Открытое наименование направлений подготовки, специальностей и квалификаций</a:t>
                      </a:r>
                      <a:endParaRPr lang="ru-RU" sz="8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2528">
                <a:tc gridSpan="3">
                  <a:txBody>
                    <a:bodyPr/>
                    <a:lstStyle/>
                    <a:p>
                      <a:pPr marL="0" indent="0" algn="ctr"/>
                      <a:r>
                        <a:rPr lang="ru-RU" sz="800" dirty="0" smtClean="0"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Специальность  26.00.00  - техника и технологии</a:t>
                      </a:r>
                      <a:r>
                        <a:rPr lang="ru-RU" sz="800" baseline="0" dirty="0" smtClean="0"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 кораблестроения и водного транспорта. </a:t>
                      </a:r>
                      <a:r>
                        <a:rPr lang="ru-RU" sz="800" baseline="0" dirty="0" smtClean="0"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/>
                      </a:r>
                      <a:br>
                        <a:rPr lang="ru-RU" sz="800" baseline="0" dirty="0" smtClean="0"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</a:br>
                      <a:r>
                        <a:rPr lang="ru-RU" sz="800" baseline="0" dirty="0" smtClean="0"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Квалификация</a:t>
                      </a:r>
                      <a:r>
                        <a:rPr lang="ru-RU" sz="800" baseline="0" dirty="0" smtClean="0"/>
                        <a:t> </a:t>
                      </a:r>
                      <a:r>
                        <a:rPr lang="ru-RU" sz="800" baseline="0" dirty="0" smtClean="0"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– инженер.</a:t>
                      </a:r>
                      <a:endParaRPr lang="ru-RU" sz="800" b="1" dirty="0">
                        <a:solidFill>
                          <a:sysClr val="windowText" lastClr="000000"/>
                        </a:solidFill>
                        <a:effectLst>
                          <a:glow rad="63500">
                            <a:schemeClr val="bg1">
                              <a:alpha val="4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1.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Поисково-спасательное </a:t>
                      </a:r>
                    </a:p>
                    <a:p>
                      <a:pPr algn="ctr"/>
                      <a:r>
                        <a:rPr lang="ru-RU" sz="800" dirty="0" smtClean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обеспечение</a:t>
                      </a:r>
                      <a:r>
                        <a:rPr lang="ru-RU" sz="800" baseline="0" dirty="0" smtClean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 сил флота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26.05.03 строительство, ремонт и поисково-спасательное обеспечение надводных кораблей и подводных лодок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</a:tr>
              <a:tr h="244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2.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Эксплуатация атомных энергетических установок кораблей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26.05.06</a:t>
                      </a:r>
                      <a:r>
                        <a:rPr lang="ru-RU" sz="800" baseline="0" dirty="0" smtClean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 эксплуатация судовых энергетических установок </a:t>
                      </a:r>
                      <a:br>
                        <a:rPr lang="ru-RU" sz="800" baseline="0" dirty="0" smtClean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</a:br>
                      <a:r>
                        <a:rPr lang="ru-RU" sz="800" baseline="0" dirty="0" smtClean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(инженер-механик)</a:t>
                      </a:r>
                      <a:endParaRPr lang="ru-RU" sz="800" b="1" dirty="0" smtClean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</a:tr>
              <a:tr h="33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3.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Эксплуатация</a:t>
                      </a:r>
                      <a:r>
                        <a:rPr lang="ru-RU" sz="800" baseline="0" dirty="0" smtClean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 корабельных дизель-электрических и дизельных энергетических установок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 smtClean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4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4.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Эксплуатация паросиловых </a:t>
                      </a:r>
                      <a:br>
                        <a:rPr lang="ru-RU" sz="800" dirty="0" smtClean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</a:br>
                      <a:r>
                        <a:rPr lang="ru-RU" sz="800" dirty="0" smtClean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и газотурбинных энергетических установок кораблей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 smtClean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5.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Эксплуатация электроэнергетических систем</a:t>
                      </a:r>
                      <a:r>
                        <a:rPr lang="ru-RU" sz="800" baseline="0" dirty="0" smtClean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 кораблей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26.05.07 эксплуатация судового электрооборудования и средств автоматики (инженер-электромеханик)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</a:tr>
              <a:tr h="1440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6.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Строительство и ремонт</a:t>
                      </a:r>
                      <a:r>
                        <a:rPr lang="ru-RU" sz="800" baseline="0" dirty="0" smtClean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 </a:t>
                      </a:r>
                    </a:p>
                    <a:p>
                      <a:pPr algn="ctr"/>
                      <a:r>
                        <a:rPr lang="ru-RU" sz="800" baseline="0" dirty="0" smtClean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надводных кораблей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26.05.03 строительство, ремонт и </a:t>
                      </a:r>
                      <a:r>
                        <a:rPr lang="ru-RU" sz="800" baseline="0" dirty="0" smtClean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поисково-спасательное обеспечение надводных кораблей и подводных лодок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</a:tr>
              <a:tr h="33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7.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Строительство и ремонт </a:t>
                      </a:r>
                    </a:p>
                    <a:p>
                      <a:pPr algn="ctr"/>
                      <a:r>
                        <a:rPr lang="ru-RU" sz="800" dirty="0" smtClean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подводных лодок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 smtClean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28433"/>
              </p:ext>
            </p:extLst>
          </p:nvPr>
        </p:nvGraphicFramePr>
        <p:xfrm>
          <a:off x="192088" y="6566365"/>
          <a:ext cx="4554390" cy="293077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24967"/>
                <a:gridCol w="2016224"/>
                <a:gridCol w="2313199"/>
              </a:tblGrid>
              <a:tr h="384266">
                <a:tc gridSpan="3">
                  <a:txBody>
                    <a:bodyPr/>
                    <a:lstStyle/>
                    <a:p>
                      <a:pPr marL="0" indent="0" algn="ctr"/>
                      <a:r>
                        <a:rPr lang="ru-RU" sz="800" dirty="0" smtClean="0"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Специальность  56.00.00 - военное</a:t>
                      </a:r>
                      <a:r>
                        <a:rPr lang="ru-RU" sz="800" baseline="0" dirty="0" smtClean="0"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 управление.</a:t>
                      </a:r>
                      <a:r>
                        <a:rPr lang="ru-RU" sz="800" dirty="0" smtClean="0"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 </a:t>
                      </a:r>
                      <a:r>
                        <a:rPr lang="ru-RU" sz="800" dirty="0" smtClean="0">
                          <a:effectLst/>
                        </a:rPr>
                        <a:t/>
                      </a:r>
                      <a:br>
                        <a:rPr lang="ru-RU" sz="800" dirty="0" smtClean="0">
                          <a:effectLst/>
                        </a:rPr>
                      </a:br>
                      <a:r>
                        <a:rPr lang="ru-RU" sz="800" dirty="0" smtClean="0"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Квалификация</a:t>
                      </a:r>
                      <a:r>
                        <a:rPr lang="ru-RU" sz="800" baseline="0" dirty="0" smtClean="0">
                          <a:effectLst/>
                        </a:rPr>
                        <a:t> </a:t>
                      </a:r>
                      <a:r>
                        <a:rPr lang="ru-RU" sz="800" baseline="0" dirty="0" smtClean="0"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– специалист в области радиационной, химической </a:t>
                      </a:r>
                      <a:br>
                        <a:rPr lang="ru-RU" sz="800" baseline="0" dirty="0" smtClean="0"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</a:br>
                      <a:r>
                        <a:rPr lang="ru-RU" sz="800" baseline="0" dirty="0" smtClean="0"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и биологической защиты.</a:t>
                      </a:r>
                      <a:endParaRPr lang="ru-RU" sz="800" b="1" dirty="0">
                        <a:solidFill>
                          <a:sysClr val="windowText" lastClr="000000"/>
                        </a:solidFill>
                        <a:effectLst>
                          <a:glow rad="63500">
                            <a:schemeClr val="bg1">
                              <a:alpha val="4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8</a:t>
                      </a:r>
                      <a:r>
                        <a:rPr lang="ru-RU" sz="800" dirty="0" smtClean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.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Применение и эксплуатация вооружения и средств радиационной, химической и биологической защиты кораблей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56.05.02 радиационная, химическая</a:t>
                      </a:r>
                      <a:r>
                        <a:rPr lang="ru-RU" sz="800" baseline="0" dirty="0" smtClean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 </a:t>
                      </a:r>
                      <a:br>
                        <a:rPr lang="ru-RU" sz="800" baseline="0" dirty="0" smtClean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</a:br>
                      <a:r>
                        <a:rPr lang="ru-RU" sz="800" baseline="0" dirty="0" smtClean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и биологическая защита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</a:tr>
              <a:tr h="21712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Специальность 11.00.00 – электроника, радиотехника и системы связи.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Квалификация</a:t>
                      </a:r>
                      <a:r>
                        <a:rPr lang="ru-RU" sz="800" dirty="0" smtClean="0">
                          <a:ln w="3175">
                            <a:noFill/>
                          </a:ln>
                          <a:effectLst>
                            <a:glow rad="101600">
                              <a:srgbClr val="000000">
                                <a:alpha val="60000"/>
                              </a:srgbClr>
                            </a:glow>
                          </a:effectLst>
                        </a:rPr>
                        <a:t> </a:t>
                      </a:r>
                      <a:r>
                        <a:rPr lang="ru-RU" sz="800" dirty="0" smtClean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–</a:t>
                      </a:r>
                      <a:r>
                        <a:rPr lang="ru-RU" sz="800" dirty="0" smtClean="0">
                          <a:ln w="3175">
                            <a:noFill/>
                          </a:ln>
                          <a:effectLst>
                            <a:glow rad="101600">
                              <a:srgbClr val="000000">
                                <a:alpha val="60000"/>
                              </a:srgbClr>
                            </a:glow>
                          </a:effectLst>
                        </a:rPr>
                        <a:t> </a:t>
                      </a:r>
                      <a:r>
                        <a:rPr lang="ru-RU" sz="800" dirty="0" smtClean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инженер.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9</a:t>
                      </a:r>
                      <a:r>
                        <a:rPr lang="ru-RU" sz="800" dirty="0" smtClean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.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Применение и эксплуатация гидроакустических</a:t>
                      </a:r>
                      <a:r>
                        <a:rPr lang="ru-RU" sz="800" baseline="0" dirty="0" smtClean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 средств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11.05.01 радиоэлектронные системы </a:t>
                      </a:r>
                      <a:br>
                        <a:rPr lang="ru-RU" sz="800" dirty="0" smtClean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</a:br>
                      <a:r>
                        <a:rPr lang="ru-RU" sz="800" dirty="0" smtClean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и комплексы</a:t>
                      </a:r>
                      <a:endParaRPr lang="ru-RU" sz="800" b="1" dirty="0" smtClean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</a:tr>
              <a:tr h="2771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10.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Применение и эксплуатация радиотехнических</a:t>
                      </a:r>
                      <a:r>
                        <a:rPr lang="ru-RU" sz="800" baseline="0" dirty="0" smtClean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 средств кораблей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24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11.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Применение и эксплуатация средств</a:t>
                      </a:r>
                      <a:r>
                        <a:rPr lang="ru-RU" sz="800" baseline="0" dirty="0" smtClean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 радиоэлектронной борьбы сил флота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64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Специальность 09.00.00 – информатика и вычислительная техника.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Квалификация</a:t>
                      </a:r>
                      <a:r>
                        <a:rPr lang="ru-RU" sz="800" baseline="0" dirty="0" smtClean="0">
                          <a:ln w="3175">
                            <a:noFill/>
                          </a:ln>
                          <a:effectLst>
                            <a:glow rad="101600">
                              <a:srgbClr val="000000">
                                <a:alpha val="60000"/>
                              </a:srgbClr>
                            </a:glow>
                          </a:effectLst>
                        </a:rPr>
                        <a:t> </a:t>
                      </a:r>
                      <a:r>
                        <a:rPr lang="ru-RU" sz="800" baseline="0" dirty="0" smtClean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– инженер.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12..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Применение и эксплуатация автоматизированных систем управления сил флота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09.05.01</a:t>
                      </a:r>
                      <a:r>
                        <a:rPr lang="ru-RU" sz="800" baseline="0" dirty="0" smtClean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 применение и эксплуатация автоматизированных систем </a:t>
                      </a:r>
                      <a:br>
                        <a:rPr lang="ru-RU" sz="800" baseline="0" dirty="0" smtClean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</a:br>
                      <a:r>
                        <a:rPr lang="ru-RU" sz="800" baseline="0" dirty="0" smtClean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специального назначения</a:t>
                      </a:r>
                      <a:endParaRPr lang="ru-RU" sz="800" b="1" dirty="0" smtClean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</a:tr>
              <a:tr h="33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13.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Эксплуатация корабельных </a:t>
                      </a:r>
                      <a:br>
                        <a:rPr lang="ru-RU" sz="800" dirty="0" smtClean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</a:br>
                      <a:r>
                        <a:rPr lang="ru-RU" sz="800" dirty="0" smtClean="0">
                          <a:ln w="3175">
                            <a:noFill/>
                          </a:ln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боевых информационных управляющих систем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 smtClean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784908"/>
              </p:ext>
            </p:extLst>
          </p:nvPr>
        </p:nvGraphicFramePr>
        <p:xfrm>
          <a:off x="4923656" y="3952528"/>
          <a:ext cx="4441676" cy="241518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439700"/>
                <a:gridCol w="1616669"/>
                <a:gridCol w="473144"/>
                <a:gridCol w="967600"/>
                <a:gridCol w="479683"/>
                <a:gridCol w="464880"/>
              </a:tblGrid>
              <a:tr h="242446"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Специальность подготовки </a:t>
                      </a:r>
                      <a:r>
                        <a:rPr lang="ru-RU" sz="700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/>
                      </a:r>
                      <a:br>
                        <a:rPr lang="ru-RU" sz="700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</a:br>
                      <a:r>
                        <a:rPr lang="ru-RU" sz="700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в </a:t>
                      </a:r>
                      <a:r>
                        <a:rPr lang="ru-RU" sz="700" dirty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соответствии с Федеральным государственным образовательным стандартом высшего образования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Наименование общеобразовательного предмета и установленное значение минимального количества баллов ЕГЭ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7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Код</a:t>
                      </a:r>
                      <a:endParaRPr lang="ru-RU" sz="700" b="1" dirty="0">
                        <a:solidFill>
                          <a:srgbClr val="C00000"/>
                        </a:solidFill>
                        <a:effectLst>
                          <a:glow rad="63500">
                            <a:schemeClr val="bg1">
                              <a:alpha val="4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Наименование</a:t>
                      </a:r>
                      <a:endParaRPr lang="ru-RU" sz="700" b="1" dirty="0">
                        <a:solidFill>
                          <a:srgbClr val="C00000"/>
                        </a:solidFill>
                        <a:effectLst>
                          <a:glow rad="63500">
                            <a:schemeClr val="bg1">
                              <a:alpha val="4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Русский язык</a:t>
                      </a:r>
                      <a:endParaRPr lang="ru-RU" sz="700" b="1" dirty="0">
                        <a:solidFill>
                          <a:srgbClr val="C00000"/>
                        </a:solidFill>
                        <a:effectLst>
                          <a:glow rad="63500">
                            <a:schemeClr val="bg1">
                              <a:alpha val="4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Математика</a:t>
                      </a:r>
                      <a:br>
                        <a:rPr lang="ru-RU" sz="700" dirty="0"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</a:br>
                      <a:r>
                        <a:rPr lang="ru-RU" sz="700" dirty="0"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профильного уровня</a:t>
                      </a:r>
                      <a:endParaRPr lang="ru-RU" sz="700" b="1" dirty="0">
                        <a:solidFill>
                          <a:srgbClr val="C00000"/>
                        </a:solidFill>
                        <a:effectLst>
                          <a:glow rad="63500">
                            <a:schemeClr val="bg1">
                              <a:alpha val="4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Физика</a:t>
                      </a:r>
                      <a:endParaRPr lang="ru-RU" sz="700" b="1" dirty="0">
                        <a:solidFill>
                          <a:srgbClr val="C00000"/>
                        </a:solidFill>
                        <a:effectLst>
                          <a:glow rad="63500">
                            <a:schemeClr val="bg1">
                              <a:alpha val="4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</a:rPr>
                        <a:t>Химия</a:t>
                      </a:r>
                      <a:endParaRPr lang="ru-RU" sz="700" b="1" dirty="0">
                        <a:solidFill>
                          <a:srgbClr val="C00000"/>
                        </a:solidFill>
                        <a:effectLst>
                          <a:glow rad="63500">
                            <a:schemeClr val="bg1">
                              <a:alpha val="4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867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56.05.02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Радиационная, химическая </a:t>
                      </a:r>
                      <a:r>
                        <a:rPr lang="ru-RU" sz="700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/>
                      </a:r>
                      <a:br>
                        <a:rPr lang="ru-RU" sz="700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</a:br>
                      <a:r>
                        <a:rPr lang="ru-RU" sz="700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и </a:t>
                      </a:r>
                      <a:r>
                        <a:rPr lang="ru-RU" sz="700" dirty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биологическая защита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40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39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 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39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22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26.05.03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Строительство, ремонт и поисково-спасательное обеспечение надводных кораблей и подводных лодок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40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39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39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 </a:t>
                      </a:r>
                      <a:endParaRPr lang="ru-RU" sz="700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08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26.05.06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Эксплуатация судовых энергетических установок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40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39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39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 </a:t>
                      </a:r>
                      <a:endParaRPr lang="ru-RU" sz="70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40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26.05.07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Эксплуатация судового электрооборудования </a:t>
                      </a:r>
                      <a:r>
                        <a:rPr lang="ru-RU" sz="700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/>
                      </a:r>
                      <a:br>
                        <a:rPr lang="ru-RU" sz="700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</a:br>
                      <a:r>
                        <a:rPr lang="ru-RU" sz="700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и </a:t>
                      </a:r>
                      <a:r>
                        <a:rPr lang="ru-RU" sz="700" dirty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средств автоматики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40</a:t>
                      </a:r>
                      <a:endParaRPr lang="ru-RU" sz="700" b="1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39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39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 </a:t>
                      </a:r>
                      <a:endParaRPr lang="ru-RU" sz="70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23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09.05.01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Применение и эксплуатация автоматизированных систем специального назначения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40</a:t>
                      </a:r>
                      <a:endParaRPr lang="ru-RU" sz="700" b="1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39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39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 </a:t>
                      </a:r>
                      <a:endParaRPr lang="ru-RU" sz="70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247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11.05.01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Радиоэлектронные системы </a:t>
                      </a:r>
                      <a:r>
                        <a:rPr lang="ru-RU" sz="700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/>
                      </a:r>
                      <a:br>
                        <a:rPr lang="ru-RU" sz="700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</a:br>
                      <a:r>
                        <a:rPr lang="ru-RU" sz="700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и </a:t>
                      </a:r>
                      <a:r>
                        <a:rPr lang="ru-RU" sz="700" dirty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комплексы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40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39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39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</a:rPr>
                        <a:t> </a:t>
                      </a:r>
                      <a:endParaRPr lang="ru-RU" sz="700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584576" y="3736504"/>
            <a:ext cx="4953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ln w="3175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50000"/>
                    </a:schemeClr>
                  </a:glow>
                </a:effectLst>
                <a:latin typeface="Arial Narrow" pitchFamily="34" charset="0"/>
              </a:rPr>
              <a:t>Минимальное количество баллов ЕГЭ, необходимое для поступления в </a:t>
            </a:r>
            <a:r>
              <a:rPr lang="ru-RU" sz="900" b="1" dirty="0" smtClean="0">
                <a:ln w="3175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50000"/>
                    </a:schemeClr>
                  </a:glow>
                </a:effectLst>
                <a:latin typeface="Arial Narrow" pitchFamily="34" charset="0"/>
              </a:rPr>
              <a:t>2022 </a:t>
            </a:r>
            <a:r>
              <a:rPr lang="ru-RU" sz="900" b="1" dirty="0">
                <a:ln w="3175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50000"/>
                    </a:schemeClr>
                  </a:glow>
                </a:effectLst>
                <a:latin typeface="Arial Narrow" pitchFamily="34" charset="0"/>
              </a:rPr>
              <a:t>году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33106" y="6388601"/>
            <a:ext cx="464801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>
                <a:latin typeface="Arial Narrow" pitchFamily="34" charset="0"/>
              </a:rPr>
              <a:t>НЕОБХОДИМЫЕ </a:t>
            </a:r>
            <a:r>
              <a:rPr lang="ru-RU" sz="700" b="1" dirty="0" smtClean="0">
                <a:latin typeface="Arial Narrow" pitchFamily="34" charset="0"/>
              </a:rPr>
              <a:t>ДОКУМЕНТЫ </a:t>
            </a:r>
            <a:br>
              <a:rPr lang="ru-RU" sz="700" b="1" dirty="0" smtClean="0">
                <a:latin typeface="Arial Narrow" pitchFamily="34" charset="0"/>
              </a:rPr>
            </a:br>
            <a:r>
              <a:rPr lang="ru-RU" sz="700" b="1" dirty="0" smtClean="0">
                <a:latin typeface="Arial Narrow" pitchFamily="34" charset="0"/>
              </a:rPr>
              <a:t>(оформляются </a:t>
            </a:r>
            <a:r>
              <a:rPr lang="ru-RU" sz="700" b="1" dirty="0">
                <a:latin typeface="Arial Narrow" pitchFamily="34" charset="0"/>
              </a:rPr>
              <a:t>в военном </a:t>
            </a:r>
            <a:r>
              <a:rPr lang="ru-RU" sz="700" b="1" dirty="0" smtClean="0">
                <a:latin typeface="Arial Narrow" pitchFamily="34" charset="0"/>
              </a:rPr>
              <a:t>комиссариате)</a:t>
            </a:r>
          </a:p>
          <a:p>
            <a:pPr marL="228600" indent="-228600" algn="just">
              <a:buAutoNum type="arabicPeriod"/>
            </a:pPr>
            <a:r>
              <a:rPr lang="ru-RU" sz="700" b="1" dirty="0" smtClean="0">
                <a:latin typeface="Arial Narrow" pitchFamily="34" charset="0"/>
              </a:rPr>
              <a:t>Заявление </a:t>
            </a:r>
            <a:r>
              <a:rPr lang="ru-RU" sz="700" b="1" dirty="0">
                <a:latin typeface="Arial Narrow" pitchFamily="34" charset="0"/>
              </a:rPr>
              <a:t>кандидата, в котором указываются</a:t>
            </a:r>
            <a:r>
              <a:rPr lang="ru-RU" sz="700" b="1" dirty="0" smtClean="0">
                <a:latin typeface="Arial Narrow" pitchFamily="34" charset="0"/>
              </a:rPr>
              <a:t>:</a:t>
            </a:r>
            <a:endParaRPr lang="ru-RU" sz="700" b="1" dirty="0">
              <a:latin typeface="Arial Narrow" pitchFamily="34" charset="0"/>
            </a:endParaRPr>
          </a:p>
          <a:p>
            <a:pPr algn="just"/>
            <a:r>
              <a:rPr lang="ru-RU" sz="700" dirty="0" smtClean="0">
                <a:latin typeface="Arial Narrow" pitchFamily="34" charset="0"/>
              </a:rPr>
              <a:t>– </a:t>
            </a:r>
            <a:r>
              <a:rPr lang="ru-RU" sz="700" dirty="0">
                <a:latin typeface="Arial Narrow" pitchFamily="34" charset="0"/>
              </a:rPr>
              <a:t>фамилия, имя, отчество</a:t>
            </a:r>
            <a:r>
              <a:rPr lang="ru-RU" sz="700" dirty="0" smtClean="0">
                <a:latin typeface="Arial Narrow" pitchFamily="34" charset="0"/>
              </a:rPr>
              <a:t>;</a:t>
            </a:r>
          </a:p>
          <a:p>
            <a:pPr algn="just"/>
            <a:r>
              <a:rPr lang="ru-RU" sz="700" dirty="0" smtClean="0">
                <a:latin typeface="Arial Narrow" pitchFamily="34" charset="0"/>
              </a:rPr>
              <a:t>– </a:t>
            </a:r>
            <a:r>
              <a:rPr lang="ru-RU" sz="700" dirty="0">
                <a:latin typeface="Arial Narrow" pitchFamily="34" charset="0"/>
              </a:rPr>
              <a:t>дата рождения</a:t>
            </a:r>
            <a:r>
              <a:rPr lang="ru-RU" sz="700" dirty="0" smtClean="0">
                <a:latin typeface="Arial Narrow" pitchFamily="34" charset="0"/>
              </a:rPr>
              <a:t>;</a:t>
            </a:r>
          </a:p>
          <a:p>
            <a:pPr algn="just"/>
            <a:r>
              <a:rPr lang="ru-RU" sz="700" dirty="0" smtClean="0">
                <a:latin typeface="Arial Narrow" pitchFamily="34" charset="0"/>
              </a:rPr>
              <a:t>– </a:t>
            </a:r>
            <a:r>
              <a:rPr lang="ru-RU" sz="700" dirty="0">
                <a:latin typeface="Arial Narrow" pitchFamily="34" charset="0"/>
              </a:rPr>
              <a:t>сведения о гражданстве</a:t>
            </a:r>
            <a:r>
              <a:rPr lang="ru-RU" sz="700" dirty="0" smtClean="0">
                <a:latin typeface="Arial Narrow" pitchFamily="34" charset="0"/>
              </a:rPr>
              <a:t>;</a:t>
            </a:r>
          </a:p>
          <a:p>
            <a:pPr algn="just"/>
            <a:r>
              <a:rPr lang="ru-RU" sz="700" dirty="0" smtClean="0">
                <a:latin typeface="Arial Narrow" pitchFamily="34" charset="0"/>
              </a:rPr>
              <a:t>– </a:t>
            </a:r>
            <a:r>
              <a:rPr lang="ru-RU" sz="700" dirty="0">
                <a:latin typeface="Arial Narrow" pitchFamily="34" charset="0"/>
              </a:rPr>
              <a:t>реквизиты документа, удостоверяющего его </a:t>
            </a:r>
            <a:r>
              <a:rPr lang="ru-RU" sz="700" dirty="0" smtClean="0">
                <a:latin typeface="Arial Narrow" pitchFamily="34" charset="0"/>
              </a:rPr>
              <a:t>личность (в </a:t>
            </a:r>
            <a:r>
              <a:rPr lang="ru-RU" sz="700" dirty="0">
                <a:latin typeface="Arial Narrow" pitchFamily="34" charset="0"/>
              </a:rPr>
              <a:t>том числе реквизиты выдачи указанного документа</a:t>
            </a:r>
            <a:r>
              <a:rPr lang="ru-RU" sz="700" dirty="0" smtClean="0">
                <a:latin typeface="Arial Narrow" pitchFamily="34" charset="0"/>
              </a:rPr>
              <a:t>);</a:t>
            </a:r>
          </a:p>
          <a:p>
            <a:pPr algn="just"/>
            <a:r>
              <a:rPr lang="ru-RU" sz="700" dirty="0" smtClean="0">
                <a:latin typeface="Arial Narrow" pitchFamily="34" charset="0"/>
              </a:rPr>
              <a:t>– </a:t>
            </a:r>
            <a:r>
              <a:rPr lang="ru-RU" sz="700" dirty="0">
                <a:latin typeface="Arial Narrow" pitchFamily="34" charset="0"/>
              </a:rPr>
              <a:t>сведения о предыдущем уровне образования и </a:t>
            </a:r>
            <a:r>
              <a:rPr lang="ru-RU" sz="700" dirty="0" smtClean="0">
                <a:latin typeface="Arial Narrow" pitchFamily="34" charset="0"/>
              </a:rPr>
              <a:t>документе об </a:t>
            </a:r>
            <a:r>
              <a:rPr lang="ru-RU" sz="700" dirty="0">
                <a:latin typeface="Arial Narrow" pitchFamily="34" charset="0"/>
              </a:rPr>
              <a:t>образовании и (или) о квалификации, </a:t>
            </a:r>
            <a:r>
              <a:rPr lang="ru-RU" sz="700" dirty="0" smtClean="0">
                <a:latin typeface="Arial Narrow" pitchFamily="34" charset="0"/>
              </a:rPr>
              <a:t>его подтверждающем;</a:t>
            </a:r>
          </a:p>
          <a:p>
            <a:pPr algn="just"/>
            <a:r>
              <a:rPr lang="ru-RU" sz="700" dirty="0" smtClean="0">
                <a:latin typeface="Arial Narrow" pitchFamily="34" charset="0"/>
              </a:rPr>
              <a:t>– </a:t>
            </a:r>
            <a:r>
              <a:rPr lang="ru-RU" sz="700" dirty="0">
                <a:latin typeface="Arial Narrow" pitchFamily="34" charset="0"/>
              </a:rPr>
              <a:t>почтовый адрес места постоянного проживания</a:t>
            </a:r>
            <a:r>
              <a:rPr lang="ru-RU" sz="700" dirty="0" smtClean="0">
                <a:latin typeface="Arial Narrow" pitchFamily="34" charset="0"/>
              </a:rPr>
              <a:t>;</a:t>
            </a:r>
          </a:p>
          <a:p>
            <a:pPr algn="just"/>
            <a:r>
              <a:rPr lang="ru-RU" sz="700" dirty="0" smtClean="0">
                <a:latin typeface="Arial Narrow" pitchFamily="34" charset="0"/>
              </a:rPr>
              <a:t>– </a:t>
            </a:r>
            <a:r>
              <a:rPr lang="ru-RU" sz="700" dirty="0">
                <a:latin typeface="Arial Narrow" pitchFamily="34" charset="0"/>
              </a:rPr>
              <a:t>электронный адрес и контактный телефон (по желанию кандидата</a:t>
            </a:r>
            <a:r>
              <a:rPr lang="ru-RU" sz="700" dirty="0" smtClean="0">
                <a:latin typeface="Arial Narrow" pitchFamily="34" charset="0"/>
              </a:rPr>
              <a:t>);</a:t>
            </a:r>
          </a:p>
          <a:p>
            <a:pPr algn="just"/>
            <a:r>
              <a:rPr lang="ru-RU" sz="700" dirty="0" smtClean="0">
                <a:latin typeface="Arial Narrow" pitchFamily="34" charset="0"/>
              </a:rPr>
              <a:t>– </a:t>
            </a:r>
            <a:r>
              <a:rPr lang="ru-RU" sz="700" dirty="0">
                <a:latin typeface="Arial Narrow" pitchFamily="34" charset="0"/>
              </a:rPr>
              <a:t>наименование военно-морского института ВУНЦ </a:t>
            </a:r>
            <a:r>
              <a:rPr lang="ru-RU" sz="700" dirty="0" smtClean="0">
                <a:latin typeface="Arial Narrow" pitchFamily="34" charset="0"/>
              </a:rPr>
              <a:t>ВМФ «Военно-морская </a:t>
            </a:r>
            <a:r>
              <a:rPr lang="ru-RU" sz="700" dirty="0">
                <a:latin typeface="Arial Narrow" pitchFamily="34" charset="0"/>
              </a:rPr>
              <a:t>академия» и специальность </a:t>
            </a:r>
            <a:r>
              <a:rPr lang="ru-RU" sz="700" dirty="0" smtClean="0">
                <a:latin typeface="Arial Narrow" pitchFamily="34" charset="0"/>
              </a:rPr>
              <a:t>подготовки, на </a:t>
            </a:r>
            <a:r>
              <a:rPr lang="ru-RU" sz="700" dirty="0">
                <a:latin typeface="Arial Narrow" pitchFamily="34" charset="0"/>
              </a:rPr>
              <a:t>обучение по которой кандидат планирует </a:t>
            </a:r>
            <a:r>
              <a:rPr lang="ru-RU" sz="700" dirty="0" smtClean="0">
                <a:latin typeface="Arial Narrow" pitchFamily="34" charset="0"/>
              </a:rPr>
              <a:t>поступать.</a:t>
            </a:r>
          </a:p>
          <a:p>
            <a:pPr algn="just"/>
            <a:endParaRPr lang="ru-RU" sz="200" dirty="0" smtClean="0">
              <a:latin typeface="Arial Narrow" pitchFamily="34" charset="0"/>
            </a:endParaRPr>
          </a:p>
          <a:p>
            <a:pPr algn="just"/>
            <a:r>
              <a:rPr lang="ru-RU" sz="700" b="1" dirty="0" smtClean="0">
                <a:latin typeface="Arial Narrow" pitchFamily="34" charset="0"/>
              </a:rPr>
              <a:t>2</a:t>
            </a:r>
            <a:r>
              <a:rPr lang="ru-RU" sz="700" b="1" dirty="0">
                <a:latin typeface="Arial Narrow" pitchFamily="34" charset="0"/>
              </a:rPr>
              <a:t>. К заявлению кандидата прилагаются</a:t>
            </a:r>
            <a:r>
              <a:rPr lang="ru-RU" sz="700" b="1" dirty="0" smtClean="0">
                <a:latin typeface="Arial Narrow" pitchFamily="34" charset="0"/>
              </a:rPr>
              <a:t>:</a:t>
            </a:r>
          </a:p>
          <a:p>
            <a:pPr algn="just"/>
            <a:r>
              <a:rPr lang="ru-RU" sz="700" dirty="0" smtClean="0">
                <a:latin typeface="Arial Narrow" pitchFamily="34" charset="0"/>
              </a:rPr>
              <a:t>– </a:t>
            </a:r>
            <a:r>
              <a:rPr lang="ru-RU" sz="700" dirty="0">
                <a:latin typeface="Arial Narrow" pitchFamily="34" charset="0"/>
              </a:rPr>
              <a:t>копии свидетельства о рождении и </a:t>
            </a:r>
            <a:r>
              <a:rPr lang="ru-RU" sz="700" dirty="0" smtClean="0">
                <a:latin typeface="Arial Narrow" pitchFamily="34" charset="0"/>
              </a:rPr>
              <a:t>документа, удостоверяющего личность </a:t>
            </a:r>
            <a:r>
              <a:rPr lang="ru-RU" sz="700" dirty="0">
                <a:latin typeface="Arial Narrow" pitchFamily="34" charset="0"/>
              </a:rPr>
              <a:t>и </a:t>
            </a:r>
            <a:r>
              <a:rPr lang="ru-RU" sz="700" dirty="0" smtClean="0">
                <a:latin typeface="Arial Narrow" pitchFamily="34" charset="0"/>
              </a:rPr>
              <a:t>гражданство;</a:t>
            </a:r>
          </a:p>
          <a:p>
            <a:pPr algn="just"/>
            <a:r>
              <a:rPr lang="ru-RU" sz="700" dirty="0" smtClean="0">
                <a:latin typeface="Arial Narrow" pitchFamily="34" charset="0"/>
              </a:rPr>
              <a:t>– автобиография;</a:t>
            </a:r>
          </a:p>
          <a:p>
            <a:pPr algn="just"/>
            <a:r>
              <a:rPr lang="ru-RU" sz="700" dirty="0" smtClean="0">
                <a:latin typeface="Arial Narrow" pitchFamily="34" charset="0"/>
              </a:rPr>
              <a:t>– </a:t>
            </a:r>
            <a:r>
              <a:rPr lang="ru-RU" sz="700" dirty="0">
                <a:latin typeface="Arial Narrow" pitchFamily="34" charset="0"/>
              </a:rPr>
              <a:t>характеристика на кандидата (с места работы или учебы</a:t>
            </a:r>
            <a:r>
              <a:rPr lang="ru-RU" sz="700" dirty="0" smtClean="0">
                <a:latin typeface="Arial Narrow" pitchFamily="34" charset="0"/>
              </a:rPr>
              <a:t>);</a:t>
            </a:r>
          </a:p>
          <a:p>
            <a:pPr algn="just"/>
            <a:r>
              <a:rPr lang="ru-RU" sz="700" dirty="0" smtClean="0">
                <a:latin typeface="Arial Narrow" pitchFamily="34" charset="0"/>
              </a:rPr>
              <a:t>– </a:t>
            </a:r>
            <a:r>
              <a:rPr lang="ru-RU" sz="700" dirty="0">
                <a:latin typeface="Arial Narrow" pitchFamily="34" charset="0"/>
              </a:rPr>
              <a:t>копия документа об образовании и (или) о </a:t>
            </a:r>
            <a:r>
              <a:rPr lang="ru-RU" sz="700" dirty="0" smtClean="0">
                <a:latin typeface="Arial Narrow" pitchFamily="34" charset="0"/>
              </a:rPr>
              <a:t>квалификации,</a:t>
            </a:r>
            <a:r>
              <a:rPr lang="ru-RU" sz="700" dirty="0">
                <a:latin typeface="Arial Narrow" pitchFamily="34" charset="0"/>
              </a:rPr>
              <a:t> </a:t>
            </a:r>
            <a:r>
              <a:rPr lang="ru-RU" sz="700" dirty="0" smtClean="0">
                <a:latin typeface="Arial Narrow" pitchFamily="34" charset="0"/>
              </a:rPr>
              <a:t>его </a:t>
            </a:r>
            <a:r>
              <a:rPr lang="ru-RU" sz="700" dirty="0" smtClean="0">
                <a:latin typeface="Arial Narrow" pitchFamily="34" charset="0"/>
              </a:rPr>
              <a:t>подтверждающем;</a:t>
            </a:r>
          </a:p>
          <a:p>
            <a:pPr algn="just"/>
            <a:r>
              <a:rPr lang="ru-RU" sz="700" dirty="0" smtClean="0">
                <a:latin typeface="Arial Narrow" pitchFamily="34" charset="0"/>
              </a:rPr>
              <a:t>– </a:t>
            </a:r>
            <a:r>
              <a:rPr lang="ru-RU" sz="700" dirty="0">
                <a:latin typeface="Arial Narrow" pitchFamily="34" charset="0"/>
              </a:rPr>
              <a:t>три фотографии размером 4,5х6 см</a:t>
            </a:r>
            <a:r>
              <a:rPr lang="ru-RU" sz="700" dirty="0" smtClean="0">
                <a:latin typeface="Arial Narrow" pitchFamily="34" charset="0"/>
              </a:rPr>
              <a:t>;</a:t>
            </a:r>
            <a:endParaRPr lang="ru-RU" sz="700" dirty="0">
              <a:latin typeface="Arial Narrow" pitchFamily="34" charset="0"/>
            </a:endParaRPr>
          </a:p>
          <a:p>
            <a:pPr algn="just"/>
            <a:r>
              <a:rPr lang="ru-RU" sz="700" dirty="0" smtClean="0">
                <a:latin typeface="Arial Narrow" pitchFamily="34" charset="0"/>
              </a:rPr>
              <a:t>– </a:t>
            </a:r>
            <a:r>
              <a:rPr lang="ru-RU" sz="700" dirty="0">
                <a:latin typeface="Arial Narrow" pitchFamily="34" charset="0"/>
              </a:rPr>
              <a:t>для обучающихся в образовательных организациях </a:t>
            </a:r>
            <a:r>
              <a:rPr lang="ru-RU" sz="700" dirty="0" smtClean="0">
                <a:latin typeface="Arial Narrow" pitchFamily="34" charset="0"/>
              </a:rPr>
              <a:t>среднего профессионального </a:t>
            </a:r>
            <a:r>
              <a:rPr lang="ru-RU" sz="700" dirty="0">
                <a:latin typeface="Arial Narrow" pitchFamily="34" charset="0"/>
              </a:rPr>
              <a:t>и высшего </a:t>
            </a:r>
            <a:r>
              <a:rPr lang="ru-RU" sz="700" dirty="0" smtClean="0">
                <a:latin typeface="Arial Narrow" pitchFamily="34" charset="0"/>
              </a:rPr>
              <a:t>образования; </a:t>
            </a:r>
          </a:p>
          <a:p>
            <a:pPr algn="just"/>
            <a:r>
              <a:rPr lang="ru-RU" sz="700" dirty="0" smtClean="0">
                <a:latin typeface="Arial Narrow" pitchFamily="34" charset="0"/>
              </a:rPr>
              <a:t>– справка об </a:t>
            </a:r>
            <a:r>
              <a:rPr lang="ru-RU" sz="700" dirty="0">
                <a:latin typeface="Arial Narrow" pitchFamily="34" charset="0"/>
              </a:rPr>
              <a:t>обучении или о периоде обучения</a:t>
            </a:r>
            <a:r>
              <a:rPr lang="ru-RU" sz="700" dirty="0" smtClean="0">
                <a:latin typeface="Arial Narrow" pitchFamily="34" charset="0"/>
              </a:rPr>
              <a:t>;</a:t>
            </a:r>
          </a:p>
          <a:p>
            <a:pPr algn="just"/>
            <a:r>
              <a:rPr lang="ru-RU" sz="700" dirty="0" smtClean="0">
                <a:latin typeface="Arial Narrow" pitchFamily="34" charset="0"/>
              </a:rPr>
              <a:t>– </a:t>
            </a:r>
            <a:r>
              <a:rPr lang="ru-RU" sz="700" dirty="0">
                <a:latin typeface="Arial Narrow" pitchFamily="34" charset="0"/>
              </a:rPr>
              <a:t>карта медицинского освидетельствования гражданина, </a:t>
            </a:r>
            <a:r>
              <a:rPr lang="ru-RU" sz="700" dirty="0" smtClean="0">
                <a:latin typeface="Arial Narrow" pitchFamily="34" charset="0"/>
              </a:rPr>
              <a:t>поступающего </a:t>
            </a:r>
            <a:r>
              <a:rPr lang="ru-RU" sz="700" dirty="0" smtClean="0">
                <a:latin typeface="Arial Narrow" pitchFamily="34" charset="0"/>
              </a:rPr>
              <a:t>в </a:t>
            </a:r>
            <a:r>
              <a:rPr lang="ru-RU" sz="700" dirty="0">
                <a:latin typeface="Arial Narrow" pitchFamily="34" charset="0"/>
              </a:rPr>
              <a:t>военно-учебное заведение; результаты медицинских исследований; медицинская карта амбулаторного больного; </a:t>
            </a:r>
            <a:r>
              <a:rPr lang="ru-RU" sz="700" dirty="0" smtClean="0">
                <a:latin typeface="Arial Narrow" pitchFamily="34" charset="0"/>
              </a:rPr>
              <a:t>сведения о </a:t>
            </a:r>
            <a:r>
              <a:rPr lang="ru-RU" sz="700" dirty="0">
                <a:latin typeface="Arial Narrow" pitchFamily="34" charset="0"/>
              </a:rPr>
              <a:t>состоянии здоровья, представленные из учреждений государственной или муниципальной системы здравоохранения</a:t>
            </a:r>
            <a:r>
              <a:rPr lang="ru-RU" sz="700" dirty="0" smtClean="0">
                <a:latin typeface="Arial Narrow" pitchFamily="34" charset="0"/>
              </a:rPr>
              <a:t>;</a:t>
            </a:r>
          </a:p>
          <a:p>
            <a:pPr algn="just"/>
            <a:r>
              <a:rPr lang="ru-RU" sz="700" dirty="0" smtClean="0">
                <a:latin typeface="Arial Narrow" pitchFamily="34" charset="0"/>
              </a:rPr>
              <a:t>– </a:t>
            </a:r>
            <a:r>
              <a:rPr lang="ru-RU" sz="700" dirty="0">
                <a:latin typeface="Arial Narrow" pitchFamily="34" charset="0"/>
              </a:rPr>
              <a:t>карта профессионального психологического отбора, </a:t>
            </a:r>
            <a:r>
              <a:rPr lang="ru-RU" sz="700" dirty="0" smtClean="0">
                <a:latin typeface="Arial Narrow" pitchFamily="34" charset="0"/>
              </a:rPr>
              <a:t>оформленная </a:t>
            </a:r>
            <a:r>
              <a:rPr lang="ru-RU" sz="700" dirty="0" smtClean="0">
                <a:latin typeface="Arial Narrow" pitchFamily="34" charset="0"/>
              </a:rPr>
              <a:t>по </a:t>
            </a:r>
            <a:r>
              <a:rPr lang="ru-RU" sz="700" dirty="0">
                <a:latin typeface="Arial Narrow" pitchFamily="34" charset="0"/>
              </a:rPr>
              <a:t>результатам профессионального </a:t>
            </a:r>
            <a:r>
              <a:rPr lang="ru-RU" sz="700" dirty="0" smtClean="0">
                <a:latin typeface="Arial Narrow" pitchFamily="34" charset="0"/>
              </a:rPr>
              <a:t>психологического обследования </a:t>
            </a:r>
            <a:r>
              <a:rPr lang="ru-RU" sz="700" dirty="0" smtClean="0">
                <a:latin typeface="Arial Narrow" pitchFamily="34" charset="0"/>
              </a:rPr>
              <a:t>в </a:t>
            </a:r>
            <a:r>
              <a:rPr lang="ru-RU" sz="700" dirty="0">
                <a:latin typeface="Arial Narrow" pitchFamily="34" charset="0"/>
              </a:rPr>
              <a:t>военных комиссариатах</a:t>
            </a:r>
            <a:r>
              <a:rPr lang="ru-RU" sz="700" dirty="0" smtClean="0">
                <a:latin typeface="Arial Narrow" pitchFamily="34" charset="0"/>
              </a:rPr>
              <a:t>.</a:t>
            </a:r>
          </a:p>
          <a:p>
            <a:pPr algn="just"/>
            <a:r>
              <a:rPr lang="ru-RU" sz="700" dirty="0">
                <a:latin typeface="Arial Narrow" pitchFamily="34" charset="0"/>
              </a:rPr>
              <a:t/>
            </a:r>
            <a:br>
              <a:rPr lang="ru-RU" sz="700" dirty="0">
                <a:latin typeface="Arial Narrow" pitchFamily="34" charset="0"/>
              </a:rPr>
            </a:br>
            <a:endParaRPr lang="ru-RU" sz="700" b="1" dirty="0">
              <a:ln w="3175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Narrow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33106" y="9086289"/>
            <a:ext cx="464801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533400" algn="l"/>
              </a:tabLst>
            </a:pPr>
            <a:r>
              <a:rPr lang="ru-RU" sz="700" dirty="0">
                <a:latin typeface="Arial Narrow" pitchFamily="34" charset="0"/>
              </a:rPr>
              <a:t>	</a:t>
            </a:r>
            <a:r>
              <a:rPr lang="ru-RU" sz="700" dirty="0" smtClean="0">
                <a:latin typeface="Arial Narrow" pitchFamily="34" charset="0"/>
              </a:rPr>
              <a:t>Кандидаты получают извещение о допуске их к конкурсным экзаменам через военные комиссариаты и на основании этого извещения получают проездные документы с правом бесплатного проезда до места проведения профессионального отбора. Оригиналы документов предъявляются лично в приемную комиссию», но не позднее одних суток до заседания приемной комиссии по вопросу принятия решения о зачислении гражданина на учебу.</a:t>
            </a:r>
          </a:p>
          <a:p>
            <a:pPr algn="ctr"/>
            <a:endParaRPr lang="ru-RU" sz="300" b="1" dirty="0" smtClean="0">
              <a:latin typeface="Arial Narrow" pitchFamily="34" charset="0"/>
            </a:endParaRPr>
          </a:p>
          <a:p>
            <a:pPr algn="ctr"/>
            <a:r>
              <a:rPr lang="ru-RU" sz="700" b="1" dirty="0" smtClean="0">
                <a:latin typeface="Arial Narrow" pitchFamily="34" charset="0"/>
              </a:rPr>
              <a:t>ПРОФЕССИОНАЛЬНЫЙ ОТБОР КАНДИДАТОВ ВКЛЮЧАЕТ:</a:t>
            </a:r>
          </a:p>
          <a:p>
            <a:pPr algn="just"/>
            <a:r>
              <a:rPr lang="ru-RU" sz="700" dirty="0" smtClean="0">
                <a:latin typeface="Arial Narrow" pitchFamily="34" charset="0"/>
              </a:rPr>
              <a:t>1. Определение годности по состоянию здоровья;</a:t>
            </a:r>
          </a:p>
          <a:p>
            <a:pPr algn="just"/>
            <a:r>
              <a:rPr lang="ru-RU" sz="700" dirty="0" smtClean="0">
                <a:latin typeface="Arial Narrow" pitchFamily="34" charset="0"/>
              </a:rPr>
              <a:t>2. Профессиональный психологический отбор;</a:t>
            </a:r>
          </a:p>
          <a:p>
            <a:pPr algn="just"/>
            <a:r>
              <a:rPr lang="ru-RU" sz="700" dirty="0" smtClean="0">
                <a:latin typeface="Arial Narrow" pitchFamily="34" charset="0"/>
              </a:rPr>
              <a:t>3. Оценку уровня общеобразовательной подготовленности кандидатов по результатам единого государственного экзамена (ЕГЭ) по предметам: русский язык; математика; физика (химия – для специальности 56.05.02 «Радиационная, химическая и биологическая защита»);</a:t>
            </a:r>
          </a:p>
          <a:p>
            <a:pPr algn="just"/>
            <a:r>
              <a:rPr lang="ru-RU" sz="700" dirty="0" smtClean="0">
                <a:latin typeface="Arial Narrow" pitchFamily="34" charset="0"/>
              </a:rPr>
              <a:t>4. Оценку уровня физической подготовленности кандидатов.</a:t>
            </a:r>
          </a:p>
          <a:p>
            <a:pPr algn="just">
              <a:tabLst>
                <a:tab pos="533400" algn="l"/>
              </a:tabLst>
            </a:pPr>
            <a:r>
              <a:rPr lang="ru-RU" sz="700" dirty="0">
                <a:latin typeface="Arial Narrow" pitchFamily="34" charset="0"/>
              </a:rPr>
              <a:t>	</a:t>
            </a:r>
            <a:endParaRPr lang="ru-RU" sz="700" dirty="0" smtClean="0">
              <a:latin typeface="Arial Narrow" pitchFamily="34" charset="0"/>
            </a:endParaRPr>
          </a:p>
          <a:p>
            <a:pPr algn="just">
              <a:tabLst>
                <a:tab pos="533400" algn="l"/>
              </a:tabLst>
            </a:pPr>
            <a:r>
              <a:rPr lang="ru-RU" sz="700" dirty="0">
                <a:latin typeface="Arial Narrow" pitchFamily="34" charset="0"/>
              </a:rPr>
              <a:t>	</a:t>
            </a:r>
            <a:r>
              <a:rPr lang="ru-RU" sz="700" dirty="0" smtClean="0">
                <a:latin typeface="Arial Narrow" pitchFamily="34" charset="0"/>
              </a:rPr>
              <a:t>На время вступительных испытаний кандидатам предоставляется бесплатное общежитие (казарма) </a:t>
            </a:r>
            <a:br>
              <a:rPr lang="ru-RU" sz="700" dirty="0" smtClean="0">
                <a:latin typeface="Arial Narrow" pitchFamily="34" charset="0"/>
              </a:rPr>
            </a:br>
            <a:r>
              <a:rPr lang="ru-RU" sz="700" dirty="0" smtClean="0">
                <a:latin typeface="Arial Narrow" pitchFamily="34" charset="0"/>
              </a:rPr>
              <a:t>и питание. Выпускникам институтов присваивается воинское звание «лейтенант», выдаются морской кортик </a:t>
            </a:r>
            <a:br>
              <a:rPr lang="ru-RU" sz="700" dirty="0" smtClean="0">
                <a:latin typeface="Arial Narrow" pitchFamily="34" charset="0"/>
              </a:rPr>
            </a:br>
            <a:r>
              <a:rPr lang="ru-RU" sz="700" dirty="0" smtClean="0">
                <a:latin typeface="Arial Narrow" pitchFamily="34" charset="0"/>
              </a:rPr>
              <a:t>и общегосударственный диплом о высшем профессиональном образовании по гражданской специальности</a:t>
            </a:r>
            <a:br>
              <a:rPr lang="ru-RU" sz="700" dirty="0" smtClean="0">
                <a:latin typeface="Arial Narrow" pitchFamily="34" charset="0"/>
              </a:rPr>
            </a:br>
            <a:r>
              <a:rPr lang="ru-RU" sz="700" dirty="0" smtClean="0">
                <a:latin typeface="Arial Narrow" pitchFamily="34" charset="0"/>
              </a:rPr>
              <a:t>с присвоением соответствующей квалификации. </a:t>
            </a:r>
          </a:p>
          <a:p>
            <a:pPr algn="just"/>
            <a:r>
              <a:rPr lang="ru-RU" sz="700" dirty="0" smtClean="0">
                <a:latin typeface="Arial Narrow" pitchFamily="34" charset="0"/>
              </a:rPr>
              <a:t/>
            </a:r>
            <a:br>
              <a:rPr lang="ru-RU" sz="700" dirty="0" smtClean="0">
                <a:latin typeface="Arial Narrow" pitchFamily="34" charset="0"/>
              </a:rPr>
            </a:br>
            <a:endParaRPr lang="ru-RU" sz="700" b="1" dirty="0">
              <a:ln w="3175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6856" y="9482043"/>
            <a:ext cx="46480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700" dirty="0">
                <a:effectLst/>
                <a:latin typeface="Arial Narrow" pitchFamily="34" charset="0"/>
              </a:rPr>
              <a:t>Государство берет на себя все расходы по обучению </a:t>
            </a:r>
            <a:r>
              <a:rPr lang="ru-RU" sz="700" dirty="0" smtClean="0">
                <a:effectLst/>
                <a:latin typeface="Arial Narrow" pitchFamily="34" charset="0"/>
              </a:rPr>
              <a:t>и полному </a:t>
            </a:r>
            <a:r>
              <a:rPr lang="ru-RU" sz="700" dirty="0">
                <a:effectLst/>
                <a:latin typeface="Arial Narrow" pitchFamily="34" charset="0"/>
              </a:rPr>
              <a:t>обеспечению курсантов, включая</a:t>
            </a:r>
            <a:r>
              <a:rPr lang="ru-RU" sz="700" dirty="0" smtClean="0">
                <a:effectLst/>
                <a:latin typeface="Arial Narrow" pitchFamily="34" charset="0"/>
              </a:rPr>
              <a:t>:</a:t>
            </a:r>
            <a:r>
              <a:rPr lang="ru-RU" sz="700" dirty="0">
                <a:effectLst/>
                <a:latin typeface="Arial Narrow" pitchFamily="34" charset="0"/>
              </a:rPr>
              <a:t/>
            </a:r>
            <a:br>
              <a:rPr lang="ru-RU" sz="700" dirty="0">
                <a:effectLst/>
                <a:latin typeface="Arial Narrow" pitchFamily="34" charset="0"/>
              </a:rPr>
            </a:br>
            <a:r>
              <a:rPr lang="ru-RU" sz="700" dirty="0" smtClean="0">
                <a:effectLst/>
                <a:latin typeface="Arial Narrow" pitchFamily="34" charset="0"/>
              </a:rPr>
              <a:t>-     денежное </a:t>
            </a:r>
            <a:r>
              <a:rPr lang="ru-RU" sz="700" dirty="0">
                <a:effectLst/>
                <a:latin typeface="Arial Narrow" pitchFamily="34" charset="0"/>
              </a:rPr>
              <a:t>довольствие</a:t>
            </a:r>
            <a:r>
              <a:rPr lang="ru-RU" sz="700" dirty="0" smtClean="0">
                <a:effectLst/>
                <a:latin typeface="Arial Narrow" pitchFamily="34" charset="0"/>
              </a:rPr>
              <a:t>;</a:t>
            </a:r>
          </a:p>
          <a:p>
            <a:pPr algn="just"/>
            <a:r>
              <a:rPr lang="ru-RU" sz="700" dirty="0" smtClean="0">
                <a:effectLst/>
                <a:latin typeface="Arial Narrow" pitchFamily="34" charset="0"/>
              </a:rPr>
              <a:t>-     проживание;</a:t>
            </a:r>
          </a:p>
          <a:p>
            <a:pPr algn="just"/>
            <a:r>
              <a:rPr lang="ru-RU" sz="700" dirty="0" smtClean="0">
                <a:effectLst/>
                <a:latin typeface="Arial Narrow" pitchFamily="34" charset="0"/>
              </a:rPr>
              <a:t>-     питание;</a:t>
            </a:r>
          </a:p>
          <a:p>
            <a:pPr algn="just"/>
            <a:r>
              <a:rPr lang="ru-RU" sz="700" dirty="0" smtClean="0">
                <a:effectLst/>
                <a:latin typeface="Arial Narrow" pitchFamily="34" charset="0"/>
              </a:rPr>
              <a:t>-     медицинское </a:t>
            </a:r>
            <a:r>
              <a:rPr lang="ru-RU" sz="700" dirty="0">
                <a:effectLst/>
                <a:latin typeface="Arial Narrow" pitchFamily="34" charset="0"/>
              </a:rPr>
              <a:t>обслуживание</a:t>
            </a:r>
            <a:r>
              <a:rPr lang="ru-RU" sz="700" dirty="0" smtClean="0">
                <a:effectLst/>
                <a:latin typeface="Arial Narrow" pitchFamily="34" charset="0"/>
              </a:rPr>
              <a:t>;</a:t>
            </a:r>
          </a:p>
          <a:p>
            <a:pPr marL="171450" indent="-171450" algn="just">
              <a:buFontTx/>
              <a:buChar char="-"/>
            </a:pPr>
            <a:r>
              <a:rPr lang="ru-RU" sz="700" dirty="0" smtClean="0">
                <a:effectLst/>
                <a:latin typeface="Arial Narrow" pitchFamily="34" charset="0"/>
              </a:rPr>
              <a:t>вещевое обеспечение;</a:t>
            </a:r>
            <a:endParaRPr lang="ru-RU" sz="700" dirty="0">
              <a:effectLst/>
              <a:latin typeface="Arial Narrow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700" dirty="0" smtClean="0">
                <a:effectLst/>
                <a:latin typeface="Arial Narrow" pitchFamily="34" charset="0"/>
              </a:rPr>
              <a:t>гарантируется </a:t>
            </a:r>
            <a:r>
              <a:rPr lang="ru-RU" sz="700" dirty="0">
                <a:effectLst/>
                <a:latin typeface="Arial Narrow" pitchFamily="34" charset="0"/>
              </a:rPr>
              <a:t>трудоустройство (</a:t>
            </a:r>
            <a:r>
              <a:rPr lang="ru-RU" sz="700" dirty="0" smtClean="0">
                <a:effectLst/>
                <a:latin typeface="Arial Narrow" pitchFamily="34" charset="0"/>
              </a:rPr>
              <a:t>предоставление должности </a:t>
            </a:r>
            <a:r>
              <a:rPr lang="ru-RU" sz="700" dirty="0">
                <a:effectLst/>
                <a:latin typeface="Arial Narrow" pitchFamily="34" charset="0"/>
              </a:rPr>
              <a:t>для прохождения военной службы в ВМФ</a:t>
            </a:r>
            <a:r>
              <a:rPr lang="ru-RU" sz="700" dirty="0" smtClean="0">
                <a:effectLst/>
                <a:latin typeface="Arial Narrow" pitchFamily="34" charset="0"/>
              </a:rPr>
              <a:t>).</a:t>
            </a:r>
          </a:p>
          <a:p>
            <a:pPr indent="355600" algn="just"/>
            <a:r>
              <a:rPr lang="ru-RU" sz="700" dirty="0">
                <a:effectLst/>
                <a:latin typeface="Arial Narrow" pitchFamily="34" charset="0"/>
              </a:rPr>
              <a:t/>
            </a:r>
            <a:br>
              <a:rPr lang="ru-RU" sz="700" dirty="0">
                <a:effectLst/>
                <a:latin typeface="Arial Narrow" pitchFamily="34" charset="0"/>
              </a:rPr>
            </a:br>
            <a:r>
              <a:rPr lang="ru-RU" sz="700" dirty="0" smtClean="0">
                <a:effectLst/>
                <a:latin typeface="Arial Narrow" pitchFamily="34" charset="0"/>
              </a:rPr>
              <a:t>          По </a:t>
            </a:r>
            <a:r>
              <a:rPr lang="ru-RU" sz="700" dirty="0">
                <a:effectLst/>
                <a:latin typeface="Arial Narrow" pitchFamily="34" charset="0"/>
              </a:rPr>
              <a:t>окончании службы выпускники назначаются на первичные офицерские должности </a:t>
            </a:r>
            <a:r>
              <a:rPr lang="ru-RU" sz="700" dirty="0" smtClean="0">
                <a:effectLst/>
                <a:latin typeface="Arial Narrow" pitchFamily="34" charset="0"/>
              </a:rPr>
              <a:t/>
            </a:r>
            <a:br>
              <a:rPr lang="ru-RU" sz="700" dirty="0" smtClean="0">
                <a:effectLst/>
                <a:latin typeface="Arial Narrow" pitchFamily="34" charset="0"/>
              </a:rPr>
            </a:br>
            <a:r>
              <a:rPr lang="ru-RU" sz="700" dirty="0" smtClean="0">
                <a:effectLst/>
                <a:latin typeface="Arial Narrow" pitchFamily="34" charset="0"/>
              </a:rPr>
              <a:t>в Военно-Морской Флот. Денежное </a:t>
            </a:r>
            <a:r>
              <a:rPr lang="ru-RU" sz="700" dirty="0">
                <a:effectLst/>
                <a:latin typeface="Arial Narrow" pitchFamily="34" charset="0"/>
              </a:rPr>
              <a:t>содержание лейтенантов, в </a:t>
            </a:r>
            <a:r>
              <a:rPr lang="ru-RU" sz="700" dirty="0" smtClean="0">
                <a:effectLst/>
                <a:latin typeface="Arial Narrow" pitchFamily="34" charset="0"/>
              </a:rPr>
              <a:t>зависимости от </a:t>
            </a:r>
            <a:r>
              <a:rPr lang="ru-RU" sz="700" dirty="0">
                <a:effectLst/>
                <a:latin typeface="Arial Narrow" pitchFamily="34" charset="0"/>
              </a:rPr>
              <a:t>места службы и </a:t>
            </a:r>
            <a:r>
              <a:rPr lang="ru-RU" sz="700" dirty="0" smtClean="0">
                <a:effectLst/>
                <a:latin typeface="Arial Narrow" pitchFamily="34" charset="0"/>
              </a:rPr>
              <a:t>специфики занимаемой должности,</a:t>
            </a:r>
            <a:r>
              <a:rPr lang="ru-RU" sz="700" dirty="0">
                <a:effectLst/>
                <a:latin typeface="Arial Narrow" pitchFamily="34" charset="0"/>
              </a:rPr>
              <a:t> </a:t>
            </a:r>
            <a:r>
              <a:rPr lang="ru-RU" sz="700" dirty="0" smtClean="0">
                <a:effectLst/>
                <a:latin typeface="Arial Narrow" pitchFamily="34" charset="0"/>
              </a:rPr>
              <a:t>составляет </a:t>
            </a:r>
            <a:r>
              <a:rPr lang="ru-RU" sz="700" dirty="0">
                <a:effectLst/>
                <a:latin typeface="Arial Narrow" pitchFamily="34" charset="0"/>
              </a:rPr>
              <a:t>до 150 тыс. </a:t>
            </a:r>
            <a:r>
              <a:rPr lang="ru-RU" sz="700" dirty="0" smtClean="0">
                <a:effectLst/>
                <a:latin typeface="Arial Narrow" pitchFamily="34" charset="0"/>
              </a:rPr>
              <a:t>рублей. Служба </a:t>
            </a:r>
            <a:r>
              <a:rPr lang="ru-RU" sz="700" dirty="0" smtClean="0">
                <a:effectLst/>
                <a:latin typeface="Arial Narrow" pitchFamily="34" charset="0"/>
              </a:rPr>
              <a:t>в </a:t>
            </a:r>
            <a:r>
              <a:rPr lang="ru-RU" sz="700" dirty="0">
                <a:effectLst/>
                <a:latin typeface="Arial Narrow" pitchFamily="34" charset="0"/>
              </a:rPr>
              <a:t>ВМФ </a:t>
            </a:r>
            <a:r>
              <a:rPr lang="ru-RU" sz="700" dirty="0" smtClean="0">
                <a:effectLst/>
                <a:latin typeface="Arial Narrow" pitchFamily="34" charset="0"/>
              </a:rPr>
              <a:t>предполагает распределение </a:t>
            </a:r>
            <a:r>
              <a:rPr lang="ru-RU" sz="700" dirty="0">
                <a:effectLst/>
                <a:latin typeface="Arial Narrow" pitchFamily="34" charset="0"/>
              </a:rPr>
              <a:t>выпускников в места базирования флота. Это такие </a:t>
            </a:r>
            <a:r>
              <a:rPr lang="ru-RU" sz="700" dirty="0" smtClean="0">
                <a:effectLst/>
                <a:latin typeface="Arial Narrow" pitchFamily="34" charset="0"/>
              </a:rPr>
              <a:t>города-порты как</a:t>
            </a:r>
            <a:r>
              <a:rPr lang="ru-RU" sz="700" dirty="0">
                <a:effectLst/>
                <a:latin typeface="Arial Narrow" pitchFamily="34" charset="0"/>
              </a:rPr>
              <a:t>: Санкт-Петербург, Калининград, Севастополь, Новороссийск, Владивосток и </a:t>
            </a:r>
            <a:r>
              <a:rPr lang="ru-RU" sz="700" dirty="0" smtClean="0">
                <a:effectLst/>
                <a:latin typeface="Arial Narrow" pitchFamily="34" charset="0"/>
              </a:rPr>
              <a:t>др. Служба </a:t>
            </a:r>
            <a:r>
              <a:rPr lang="ru-RU" sz="700" dirty="0" smtClean="0">
                <a:effectLst/>
                <a:latin typeface="Arial Narrow" pitchFamily="34" charset="0"/>
              </a:rPr>
              <a:t/>
            </a:r>
            <a:br>
              <a:rPr lang="ru-RU" sz="700" dirty="0" smtClean="0">
                <a:effectLst/>
                <a:latin typeface="Arial Narrow" pitchFamily="34" charset="0"/>
              </a:rPr>
            </a:br>
            <a:r>
              <a:rPr lang="ru-RU" sz="700" dirty="0" smtClean="0">
                <a:effectLst/>
                <a:latin typeface="Arial Narrow" pitchFamily="34" charset="0"/>
              </a:rPr>
              <a:t>в </a:t>
            </a:r>
            <a:r>
              <a:rPr lang="ru-RU" sz="700" dirty="0">
                <a:effectLst/>
                <a:latin typeface="Arial Narrow" pitchFamily="34" charset="0"/>
              </a:rPr>
              <a:t>плавсоставе </a:t>
            </a:r>
            <a:r>
              <a:rPr lang="ru-RU" sz="700" dirty="0" smtClean="0">
                <a:effectLst/>
                <a:latin typeface="Arial Narrow" pitchFamily="34" charset="0"/>
              </a:rPr>
              <a:t>и отдаленных </a:t>
            </a:r>
            <a:r>
              <a:rPr lang="ru-RU" sz="700" dirty="0">
                <a:effectLst/>
                <a:latin typeface="Arial Narrow" pitchFamily="34" charset="0"/>
              </a:rPr>
              <a:t>регионах РФ позволяет рассчитывать льготную выслугу лет, что </a:t>
            </a:r>
            <a:r>
              <a:rPr lang="ru-RU" sz="700" dirty="0" smtClean="0">
                <a:effectLst/>
                <a:latin typeface="Arial Narrow" pitchFamily="34" charset="0"/>
              </a:rPr>
              <a:t>влияет на увеличение денежного </a:t>
            </a:r>
            <a:r>
              <a:rPr lang="ru-RU" sz="700" dirty="0">
                <a:effectLst/>
                <a:latin typeface="Arial Narrow" pitchFamily="34" charset="0"/>
              </a:rPr>
              <a:t>довольствия </a:t>
            </a:r>
            <a:r>
              <a:rPr lang="ru-RU" sz="700" dirty="0" smtClean="0">
                <a:effectLst/>
                <a:latin typeface="Arial Narrow" pitchFamily="34" charset="0"/>
              </a:rPr>
              <a:t>и </a:t>
            </a:r>
            <a:r>
              <a:rPr lang="ru-RU" sz="700" dirty="0" smtClean="0">
                <a:effectLst/>
                <a:latin typeface="Arial Narrow" pitchFamily="34" charset="0"/>
              </a:rPr>
              <a:t>возможность раннего </a:t>
            </a:r>
            <a:r>
              <a:rPr lang="ru-RU" sz="700" dirty="0">
                <a:effectLst/>
                <a:latin typeface="Arial Narrow" pitchFamily="34" charset="0"/>
              </a:rPr>
              <a:t>выхода на </a:t>
            </a:r>
            <a:r>
              <a:rPr lang="ru-RU" sz="700" dirty="0" smtClean="0">
                <a:effectLst/>
                <a:latin typeface="Arial Narrow" pitchFamily="34" charset="0"/>
              </a:rPr>
              <a:t>пенсию. Участие </a:t>
            </a:r>
            <a:r>
              <a:rPr lang="ru-RU" sz="700" dirty="0">
                <a:effectLst/>
                <a:latin typeface="Arial Narrow" pitchFamily="34" charset="0"/>
              </a:rPr>
              <a:t>в военной </a:t>
            </a:r>
            <a:r>
              <a:rPr lang="ru-RU" sz="700" dirty="0" smtClean="0">
                <a:effectLst/>
                <a:latin typeface="Arial Narrow" pitchFamily="34" charset="0"/>
              </a:rPr>
              <a:t>ипотеке позволяет </a:t>
            </a:r>
            <a:r>
              <a:rPr lang="ru-RU" sz="700" dirty="0">
                <a:effectLst/>
                <a:latin typeface="Arial Narrow" pitchFamily="34" charset="0"/>
              </a:rPr>
              <a:t>приобретать жилье в собственность, по месту службы </a:t>
            </a:r>
            <a:r>
              <a:rPr lang="ru-RU" sz="700" dirty="0" smtClean="0">
                <a:effectLst/>
                <a:latin typeface="Arial Narrow" pitchFamily="34" charset="0"/>
              </a:rPr>
              <a:t>предоставляется служебное </a:t>
            </a:r>
            <a:r>
              <a:rPr lang="ru-RU" sz="700" dirty="0">
                <a:effectLst/>
                <a:latin typeface="Arial Narrow" pitchFamily="34" charset="0"/>
              </a:rPr>
              <a:t>жилье. На членов семей военнослужащих распространяются установленные </a:t>
            </a:r>
            <a:r>
              <a:rPr lang="ru-RU" sz="700" dirty="0" smtClean="0">
                <a:effectLst/>
                <a:latin typeface="Arial Narrow" pitchFamily="34" charset="0"/>
              </a:rPr>
              <a:t>законодательством РФ льготы</a:t>
            </a:r>
            <a:r>
              <a:rPr lang="ru-RU" sz="700" dirty="0">
                <a:effectLst/>
                <a:latin typeface="Arial Narrow" pitchFamily="34" charset="0"/>
              </a:rPr>
              <a:t>. </a:t>
            </a:r>
            <a:endParaRPr lang="ru-RU" sz="700" dirty="0" smtClean="0">
              <a:effectLst/>
              <a:latin typeface="Arial Narrow" pitchFamily="34" charset="0"/>
            </a:endParaRPr>
          </a:p>
          <a:p>
            <a:pPr indent="355600" algn="just"/>
            <a:r>
              <a:rPr lang="ru-RU" sz="700" dirty="0">
                <a:effectLst/>
                <a:latin typeface="Arial Narrow" pitchFamily="34" charset="0"/>
              </a:rPr>
              <a:t/>
            </a:r>
            <a:br>
              <a:rPr lang="ru-RU" sz="700" dirty="0">
                <a:effectLst/>
                <a:latin typeface="Arial Narrow" pitchFamily="34" charset="0"/>
              </a:rPr>
            </a:br>
            <a:endParaRPr lang="ru-RU" sz="700" dirty="0">
              <a:effectLst/>
              <a:latin typeface="Arial Narrow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0120" y="11690483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n w="3175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196602, г. Санкт-Петербург, г. </a:t>
            </a:r>
            <a:r>
              <a:rPr lang="ru-RU" sz="1200" b="1" dirty="0" smtClean="0">
                <a:ln w="3175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Пушкин, Кадетский </a:t>
            </a:r>
            <a:r>
              <a:rPr lang="ru-RU" sz="1200" b="1" dirty="0">
                <a:ln w="3175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бульвар, д. </a:t>
            </a:r>
            <a:r>
              <a:rPr lang="ru-RU" sz="1200" b="1" dirty="0" smtClean="0">
                <a:ln w="3175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1.</a:t>
            </a:r>
            <a:endParaRPr lang="ru-RU" sz="1200" b="1" dirty="0">
              <a:ln w="3175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Narrow" pitchFamily="34" charset="0"/>
            </a:endParaRPr>
          </a:p>
          <a:p>
            <a:pPr algn="ctr"/>
            <a:r>
              <a:rPr lang="ru-RU" sz="1200" b="1" dirty="0">
                <a:ln w="3175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 198514</a:t>
            </a:r>
            <a:r>
              <a:rPr lang="ru-RU" sz="1200" b="1" dirty="0" smtClean="0">
                <a:ln w="3175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, г. Санкт-Петербург,  </a:t>
            </a:r>
            <a:r>
              <a:rPr lang="ru-RU" sz="1200" b="1" dirty="0">
                <a:ln w="3175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г. Петергоф, Разводная улица, д. </a:t>
            </a:r>
            <a:r>
              <a:rPr lang="ru-RU" sz="1200" b="1" dirty="0" smtClean="0">
                <a:ln w="3175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15.</a:t>
            </a:r>
            <a:endParaRPr lang="ru-RU" sz="1200" b="1" dirty="0">
              <a:ln w="3175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Narrow" pitchFamily="34" charset="0"/>
            </a:endParaRPr>
          </a:p>
          <a:p>
            <a:pPr algn="ctr"/>
            <a:r>
              <a:rPr lang="ru-RU" sz="1200" b="1" dirty="0">
                <a:ln w="3175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190098, г. Санкт-Петербург, Адмиралтейский проезд, д. </a:t>
            </a:r>
            <a:r>
              <a:rPr lang="ru-RU" sz="1200" b="1" dirty="0" smtClean="0">
                <a:ln w="3175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2.</a:t>
            </a:r>
          </a:p>
          <a:p>
            <a:pPr algn="ctr"/>
            <a:endParaRPr lang="ru-RU" sz="1200" b="1" dirty="0" smtClean="0">
              <a:ln w="3175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Narrow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0120" y="11321151"/>
            <a:ext cx="4952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3175">
                  <a:noFill/>
                </a:ln>
                <a:effectLst>
                  <a:glow rad="101600">
                    <a:schemeClr val="bg1">
                      <a:alpha val="50000"/>
                    </a:schemeClr>
                  </a:glow>
                </a:effectLst>
                <a:latin typeface="Arial Narrow" pitchFamily="34" charset="0"/>
              </a:rPr>
              <a:t>Приемная комиссия ВМПИ:</a:t>
            </a:r>
            <a:endParaRPr lang="ru-RU" b="1" dirty="0">
              <a:ln w="3175">
                <a:noFill/>
              </a:ln>
              <a:effectLst>
                <a:glow rad="101600">
                  <a:schemeClr val="bg1">
                    <a:alpha val="50000"/>
                  </a:schemeClr>
                </a:glow>
              </a:effectLst>
              <a:latin typeface="Arial Narrow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96544" y="11289793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 smtClean="0">
              <a:ln w="3175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Narrow" pitchFamily="34" charset="0"/>
            </a:endParaRPr>
          </a:p>
          <a:p>
            <a:pPr algn="ctr"/>
            <a:r>
              <a:rPr lang="ru-RU" sz="1200" b="1" dirty="0" smtClean="0">
                <a:ln w="3175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Контактные телефоны приемной комиссии:</a:t>
            </a:r>
          </a:p>
          <a:p>
            <a:pPr algn="ctr"/>
            <a:r>
              <a:rPr lang="ru-RU" sz="1200" b="1" dirty="0" smtClean="0">
                <a:ln w="3175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+7 (812) 465 39-95</a:t>
            </a:r>
          </a:p>
          <a:p>
            <a:pPr algn="ctr"/>
            <a:r>
              <a:rPr lang="ru-RU" sz="1200" b="1" dirty="0" smtClean="0">
                <a:ln w="3175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+7 (812) 465 24-96</a:t>
            </a:r>
          </a:p>
          <a:p>
            <a:pPr algn="ctr"/>
            <a:r>
              <a:rPr lang="ru-RU" sz="1200" b="1" dirty="0" smtClean="0">
                <a:ln w="3175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+7 (904) 616 22-89</a:t>
            </a:r>
            <a:endParaRPr lang="ru-RU" sz="1200" b="1" dirty="0">
              <a:ln w="3175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6815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395</Words>
  <Application>Microsoft Office PowerPoint</Application>
  <PresentationFormat>A3 (297x420 мм)</PresentationFormat>
  <Paragraphs>142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</dc:creator>
  <cp:lastModifiedBy>Антон</cp:lastModifiedBy>
  <cp:revision>12</cp:revision>
  <dcterms:created xsi:type="dcterms:W3CDTF">2021-09-19T08:31:14Z</dcterms:created>
  <dcterms:modified xsi:type="dcterms:W3CDTF">2021-09-29T20:02:43Z</dcterms:modified>
</cp:coreProperties>
</file>